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04" r:id="rId3"/>
    <p:sldId id="261" r:id="rId4"/>
    <p:sldId id="276" r:id="rId5"/>
    <p:sldId id="277" r:id="rId6"/>
    <p:sldId id="278" r:id="rId7"/>
    <p:sldId id="279" r:id="rId8"/>
    <p:sldId id="280" r:id="rId9"/>
    <p:sldId id="281" r:id="rId10"/>
    <p:sldId id="282" r:id="rId11"/>
    <p:sldId id="275" r:id="rId12"/>
    <p:sldId id="274" r:id="rId13"/>
    <p:sldId id="293" r:id="rId14"/>
    <p:sldId id="292" r:id="rId15"/>
    <p:sldId id="305" r:id="rId16"/>
    <p:sldId id="315" r:id="rId17"/>
    <p:sldId id="273" r:id="rId18"/>
    <p:sldId id="294" r:id="rId19"/>
    <p:sldId id="297" r:id="rId20"/>
    <p:sldId id="310" r:id="rId21"/>
    <p:sldId id="311" r:id="rId22"/>
    <p:sldId id="312" r:id="rId23"/>
    <p:sldId id="313" r:id="rId24"/>
    <p:sldId id="306" r:id="rId25"/>
    <p:sldId id="295" r:id="rId26"/>
    <p:sldId id="307" r:id="rId27"/>
    <p:sldId id="271" r:id="rId28"/>
    <p:sldId id="272" r:id="rId29"/>
    <p:sldId id="268" r:id="rId30"/>
    <p:sldId id="270" r:id="rId31"/>
    <p:sldId id="296" r:id="rId32"/>
    <p:sldId id="269" r:id="rId33"/>
    <p:sldId id="267" r:id="rId34"/>
    <p:sldId id="266" r:id="rId35"/>
    <p:sldId id="265" r:id="rId36"/>
    <p:sldId id="285" r:id="rId37"/>
    <p:sldId id="264" r:id="rId38"/>
    <p:sldId id="263" r:id="rId39"/>
    <p:sldId id="262" r:id="rId40"/>
    <p:sldId id="257" r:id="rId41"/>
    <p:sldId id="258" r:id="rId42"/>
    <p:sldId id="259" r:id="rId43"/>
    <p:sldId id="260" r:id="rId44"/>
    <p:sldId id="317" r:id="rId45"/>
    <p:sldId id="287" r:id="rId46"/>
    <p:sldId id="288" r:id="rId47"/>
    <p:sldId id="289" r:id="rId48"/>
    <p:sldId id="290" r:id="rId49"/>
    <p:sldId id="291" r:id="rId50"/>
    <p:sldId id="298" r:id="rId51"/>
    <p:sldId id="300" r:id="rId52"/>
    <p:sldId id="299" r:id="rId53"/>
    <p:sldId id="301" r:id="rId54"/>
    <p:sldId id="302" r:id="rId55"/>
    <p:sldId id="319" r:id="rId56"/>
    <p:sldId id="308" r:id="rId57"/>
    <p:sldId id="318" r:id="rId58"/>
    <p:sldId id="309" r:id="rId59"/>
    <p:sldId id="314" r:id="rId60"/>
    <p:sldId id="284" r:id="rId6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1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96" autoAdjust="0"/>
    <p:restoredTop sz="78532"/>
  </p:normalViewPr>
  <p:slideViewPr>
    <p:cSldViewPr snapToGrid="0">
      <p:cViewPr varScale="1">
        <p:scale>
          <a:sx n="98" d="100"/>
          <a:sy n="98" d="100"/>
        </p:scale>
        <p:origin x="424" y="192"/>
      </p:cViewPr>
      <p:guideLst/>
    </p:cSldViewPr>
  </p:slideViewPr>
  <p:notesTextViewPr>
    <p:cViewPr>
      <p:scale>
        <a:sx n="1" d="1"/>
        <a:sy n="1" d="1"/>
      </p:scale>
      <p:origin x="0" y="0"/>
    </p:cViewPr>
  </p:notesTextViewPr>
  <p:sorterViewPr>
    <p:cViewPr>
      <p:scale>
        <a:sx n="163" d="100"/>
        <a:sy n="16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2AD0F-AAE0-844E-B672-DE8FADE44D19}" type="datetimeFigureOut">
              <a:rPr lang="en-US" smtClean="0"/>
              <a:t>5/14/24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3692B-A07A-9A48-ADC5-91632070D350}" type="slidenum">
              <a:rPr lang="en-US" smtClean="0"/>
              <a:t>‹#›</a:t>
            </a:fld>
            <a:endParaRPr lang="en-US"/>
          </a:p>
        </p:txBody>
      </p:sp>
    </p:spTree>
    <p:extLst>
      <p:ext uri="{BB962C8B-B14F-4D97-AF65-F5344CB8AC3E}">
        <p14:creationId xmlns:p14="http://schemas.microsoft.com/office/powerpoint/2010/main" val="320539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12</a:t>
            </a:fld>
            <a:endParaRPr lang="en-US"/>
          </a:p>
        </p:txBody>
      </p:sp>
    </p:spTree>
    <p:extLst>
      <p:ext uri="{BB962C8B-B14F-4D97-AF65-F5344CB8AC3E}">
        <p14:creationId xmlns:p14="http://schemas.microsoft.com/office/powerpoint/2010/main" val="2228326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23</a:t>
            </a:fld>
            <a:endParaRPr lang="en-US"/>
          </a:p>
        </p:txBody>
      </p:sp>
    </p:spTree>
    <p:extLst>
      <p:ext uri="{BB962C8B-B14F-4D97-AF65-F5344CB8AC3E}">
        <p14:creationId xmlns:p14="http://schemas.microsoft.com/office/powerpoint/2010/main" val="115794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24</a:t>
            </a:fld>
            <a:endParaRPr lang="en-US"/>
          </a:p>
        </p:txBody>
      </p:sp>
    </p:spTree>
    <p:extLst>
      <p:ext uri="{BB962C8B-B14F-4D97-AF65-F5344CB8AC3E}">
        <p14:creationId xmlns:p14="http://schemas.microsoft.com/office/powerpoint/2010/main" val="380007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25</a:t>
            </a:fld>
            <a:endParaRPr lang="en-US"/>
          </a:p>
        </p:txBody>
      </p:sp>
    </p:spTree>
    <p:extLst>
      <p:ext uri="{BB962C8B-B14F-4D97-AF65-F5344CB8AC3E}">
        <p14:creationId xmlns:p14="http://schemas.microsoft.com/office/powerpoint/2010/main" val="2736938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26</a:t>
            </a:fld>
            <a:endParaRPr lang="en-US"/>
          </a:p>
        </p:txBody>
      </p:sp>
    </p:spTree>
    <p:extLst>
      <p:ext uri="{BB962C8B-B14F-4D97-AF65-F5344CB8AC3E}">
        <p14:creationId xmlns:p14="http://schemas.microsoft.com/office/powerpoint/2010/main" val="70268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 Combined Offering Plan – All regular and systematic offerings going to ONE fund, and from there being distributed accorded to a previously outlined pattern.</a:t>
            </a:r>
          </a:p>
        </p:txBody>
      </p:sp>
      <p:sp>
        <p:nvSpPr>
          <p:cNvPr id="4" name="Slide Number Placeholder 3"/>
          <p:cNvSpPr>
            <a:spLocks noGrp="1"/>
          </p:cNvSpPr>
          <p:nvPr>
            <p:ph type="sldNum" sz="quarter" idx="10"/>
          </p:nvPr>
        </p:nvSpPr>
        <p:spPr/>
        <p:txBody>
          <a:bodyPr/>
          <a:lstStyle/>
          <a:p>
            <a:fld id="{0D03692B-A07A-9A48-ADC5-91632070D350}" type="slidenum">
              <a:rPr lang="en-US" smtClean="0"/>
              <a:t>28</a:t>
            </a:fld>
            <a:endParaRPr lang="en-US"/>
          </a:p>
        </p:txBody>
      </p:sp>
    </p:spTree>
    <p:extLst>
      <p:ext uri="{BB962C8B-B14F-4D97-AF65-F5344CB8AC3E}">
        <p14:creationId xmlns:p14="http://schemas.microsoft.com/office/powerpoint/2010/main" val="238908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31</a:t>
            </a:fld>
            <a:endParaRPr lang="en-US"/>
          </a:p>
        </p:txBody>
      </p:sp>
    </p:spTree>
    <p:extLst>
      <p:ext uri="{BB962C8B-B14F-4D97-AF65-F5344CB8AC3E}">
        <p14:creationId xmlns:p14="http://schemas.microsoft.com/office/powerpoint/2010/main" val="349051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Eliminates or reduces significantly calls for projects.</a:t>
            </a:r>
          </a:p>
        </p:txBody>
      </p:sp>
      <p:sp>
        <p:nvSpPr>
          <p:cNvPr id="4" name="Slide Number Placeholder 3"/>
          <p:cNvSpPr>
            <a:spLocks noGrp="1"/>
          </p:cNvSpPr>
          <p:nvPr>
            <p:ph type="sldNum" sz="quarter" idx="10"/>
          </p:nvPr>
        </p:nvSpPr>
        <p:spPr/>
        <p:txBody>
          <a:bodyPr/>
          <a:lstStyle/>
          <a:p>
            <a:fld id="{0D03692B-A07A-9A48-ADC5-91632070D350}" type="slidenum">
              <a:rPr lang="en-US" smtClean="0"/>
              <a:t>40</a:t>
            </a:fld>
            <a:endParaRPr lang="en-US"/>
          </a:p>
        </p:txBody>
      </p:sp>
    </p:spTree>
    <p:extLst>
      <p:ext uri="{BB962C8B-B14F-4D97-AF65-F5344CB8AC3E}">
        <p14:creationId xmlns:p14="http://schemas.microsoft.com/office/powerpoint/2010/main" val="1116611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3692B-A07A-9A48-ADC5-91632070D350}" type="slidenum">
              <a:rPr lang="en-US" smtClean="0"/>
              <a:t>41</a:t>
            </a:fld>
            <a:endParaRPr lang="en-US"/>
          </a:p>
        </p:txBody>
      </p:sp>
    </p:spTree>
    <p:extLst>
      <p:ext uri="{BB962C8B-B14F-4D97-AF65-F5344CB8AC3E}">
        <p14:creationId xmlns:p14="http://schemas.microsoft.com/office/powerpoint/2010/main" val="374885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03692B-A07A-9A48-ADC5-91632070D350}" type="slidenum">
              <a:rPr lang="en-US" smtClean="0"/>
              <a:t>45</a:t>
            </a:fld>
            <a:endParaRPr lang="en-US"/>
          </a:p>
        </p:txBody>
      </p:sp>
    </p:spTree>
    <p:extLst>
      <p:ext uri="{BB962C8B-B14F-4D97-AF65-F5344CB8AC3E}">
        <p14:creationId xmlns:p14="http://schemas.microsoft.com/office/powerpoint/2010/main" val="364266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on February 24, 2021).</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46</a:t>
            </a:fld>
            <a:endParaRPr lang="en-US"/>
          </a:p>
        </p:txBody>
      </p:sp>
    </p:spTree>
    <p:extLst>
      <p:ext uri="{BB962C8B-B14F-4D97-AF65-F5344CB8AC3E}">
        <p14:creationId xmlns:p14="http://schemas.microsoft.com/office/powerpoint/2010/main" val="265650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13</a:t>
            </a:fld>
            <a:endParaRPr lang="en-US"/>
          </a:p>
        </p:txBody>
      </p:sp>
    </p:spTree>
    <p:extLst>
      <p:ext uri="{BB962C8B-B14F-4D97-AF65-F5344CB8AC3E}">
        <p14:creationId xmlns:p14="http://schemas.microsoft.com/office/powerpoint/2010/main" val="1119235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47</a:t>
            </a:fld>
            <a:endParaRPr lang="en-US"/>
          </a:p>
        </p:txBody>
      </p:sp>
    </p:spTree>
    <p:extLst>
      <p:ext uri="{BB962C8B-B14F-4D97-AF65-F5344CB8AC3E}">
        <p14:creationId xmlns:p14="http://schemas.microsoft.com/office/powerpoint/2010/main" val="304079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48</a:t>
            </a:fld>
            <a:endParaRPr lang="en-US"/>
          </a:p>
        </p:txBody>
      </p:sp>
    </p:spTree>
    <p:extLst>
      <p:ext uri="{BB962C8B-B14F-4D97-AF65-F5344CB8AC3E}">
        <p14:creationId xmlns:p14="http://schemas.microsoft.com/office/powerpoint/2010/main" val="4132746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49</a:t>
            </a:fld>
            <a:endParaRPr lang="en-US"/>
          </a:p>
        </p:txBody>
      </p:sp>
    </p:spTree>
    <p:extLst>
      <p:ext uri="{BB962C8B-B14F-4D97-AF65-F5344CB8AC3E}">
        <p14:creationId xmlns:p14="http://schemas.microsoft.com/office/powerpoint/2010/main" val="1112029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50</a:t>
            </a:fld>
            <a:endParaRPr lang="en-US"/>
          </a:p>
        </p:txBody>
      </p:sp>
    </p:spTree>
    <p:extLst>
      <p:ext uri="{BB962C8B-B14F-4D97-AF65-F5344CB8AC3E}">
        <p14:creationId xmlns:p14="http://schemas.microsoft.com/office/powerpoint/2010/main" val="80971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51</a:t>
            </a:fld>
            <a:endParaRPr lang="en-US"/>
          </a:p>
        </p:txBody>
      </p:sp>
    </p:spTree>
    <p:extLst>
      <p:ext uri="{BB962C8B-B14F-4D97-AF65-F5344CB8AC3E}">
        <p14:creationId xmlns:p14="http://schemas.microsoft.com/office/powerpoint/2010/main" val="3628275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52</a:t>
            </a:fld>
            <a:endParaRPr lang="en-US"/>
          </a:p>
        </p:txBody>
      </p:sp>
    </p:spTree>
    <p:extLst>
      <p:ext uri="{BB962C8B-B14F-4D97-AF65-F5344CB8AC3E}">
        <p14:creationId xmlns:p14="http://schemas.microsoft.com/office/powerpoint/2010/main" val="124927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53</a:t>
            </a:fld>
            <a:endParaRPr lang="en-US"/>
          </a:p>
        </p:txBody>
      </p:sp>
    </p:spTree>
    <p:extLst>
      <p:ext uri="{BB962C8B-B14F-4D97-AF65-F5344CB8AC3E}">
        <p14:creationId xmlns:p14="http://schemas.microsoft.com/office/powerpoint/2010/main" val="1219722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t>
            </a:r>
            <a:r>
              <a:rPr lang="pt-BR" dirty="0" err="1"/>
              <a:t>Promise</a:t>
            </a:r>
            <a:r>
              <a:rPr lang="pt-BR" dirty="0"/>
              <a:t>” </a:t>
            </a:r>
            <a:r>
              <a:rPr lang="pt-BR" dirty="0" err="1"/>
              <a:t>is</a:t>
            </a:r>
            <a:r>
              <a:rPr lang="pt-BR" dirty="0"/>
              <a:t> a </a:t>
            </a:r>
            <a:r>
              <a:rPr lang="pt-BR" dirty="0" err="1"/>
              <a:t>name</a:t>
            </a:r>
            <a:r>
              <a:rPr lang="pt-BR" dirty="0"/>
              <a:t> </a:t>
            </a:r>
            <a:r>
              <a:rPr lang="pt-BR" dirty="0" err="1"/>
              <a:t>given</a:t>
            </a:r>
            <a:r>
              <a:rPr lang="pt-BR" dirty="0"/>
              <a:t> </a:t>
            </a:r>
            <a:r>
              <a:rPr lang="pt-BR" dirty="0" err="1"/>
              <a:t>to</a:t>
            </a:r>
            <a:r>
              <a:rPr lang="pt-BR" dirty="0"/>
              <a:t> </a:t>
            </a:r>
            <a:r>
              <a:rPr lang="pt-BR" dirty="0" err="1"/>
              <a:t>the</a:t>
            </a:r>
            <a:r>
              <a:rPr lang="pt-BR" dirty="0"/>
              <a:t> regular </a:t>
            </a:r>
            <a:r>
              <a:rPr lang="pt-BR" dirty="0" err="1"/>
              <a:t>and</a:t>
            </a:r>
            <a:r>
              <a:rPr lang="pt-BR" dirty="0"/>
              <a:t> </a:t>
            </a:r>
            <a:r>
              <a:rPr lang="pt-BR" dirty="0" err="1"/>
              <a:t>systematic</a:t>
            </a:r>
            <a:r>
              <a:rPr lang="pt-BR" dirty="0"/>
              <a:t> </a:t>
            </a:r>
            <a:r>
              <a:rPr lang="pt-BR" dirty="0" err="1"/>
              <a:t>offering</a:t>
            </a:r>
            <a:r>
              <a:rPr lang="pt-BR" dirty="0"/>
              <a:t>.</a:t>
            </a:r>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54</a:t>
            </a:fld>
            <a:endParaRPr lang="en-US"/>
          </a:p>
        </p:txBody>
      </p:sp>
    </p:spTree>
    <p:extLst>
      <p:ext uri="{BB962C8B-B14F-4D97-AF65-F5344CB8AC3E}">
        <p14:creationId xmlns:p14="http://schemas.microsoft.com/office/powerpoint/2010/main" val="351140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t>
            </a:r>
            <a:r>
              <a:rPr lang="pt-BR" dirty="0" err="1"/>
              <a:t>Promise</a:t>
            </a:r>
            <a:r>
              <a:rPr lang="pt-BR" dirty="0"/>
              <a:t>” </a:t>
            </a:r>
            <a:r>
              <a:rPr lang="pt-BR" dirty="0" err="1"/>
              <a:t>is</a:t>
            </a:r>
            <a:r>
              <a:rPr lang="pt-BR" dirty="0"/>
              <a:t> a </a:t>
            </a:r>
            <a:r>
              <a:rPr lang="pt-BR" dirty="0" err="1"/>
              <a:t>name</a:t>
            </a:r>
            <a:r>
              <a:rPr lang="pt-BR" dirty="0"/>
              <a:t> </a:t>
            </a:r>
            <a:r>
              <a:rPr lang="pt-BR" dirty="0" err="1"/>
              <a:t>given</a:t>
            </a:r>
            <a:r>
              <a:rPr lang="pt-BR" dirty="0"/>
              <a:t> </a:t>
            </a:r>
            <a:r>
              <a:rPr lang="pt-BR" dirty="0" err="1"/>
              <a:t>to</a:t>
            </a:r>
            <a:r>
              <a:rPr lang="pt-BR" dirty="0"/>
              <a:t> </a:t>
            </a:r>
            <a:r>
              <a:rPr lang="pt-BR" dirty="0" err="1"/>
              <a:t>the</a:t>
            </a:r>
            <a:r>
              <a:rPr lang="pt-BR" dirty="0"/>
              <a:t> regular </a:t>
            </a:r>
            <a:r>
              <a:rPr lang="pt-BR" dirty="0" err="1"/>
              <a:t>and</a:t>
            </a:r>
            <a:r>
              <a:rPr lang="pt-BR" dirty="0"/>
              <a:t> </a:t>
            </a:r>
            <a:r>
              <a:rPr lang="pt-BR" dirty="0" err="1"/>
              <a:t>systematic</a:t>
            </a:r>
            <a:r>
              <a:rPr lang="pt-BR" dirty="0"/>
              <a:t> </a:t>
            </a:r>
            <a:r>
              <a:rPr lang="pt-BR" dirty="0" err="1"/>
              <a:t>offering</a:t>
            </a:r>
            <a:r>
              <a:rPr lang="pt-BR" dirty="0"/>
              <a:t>.</a:t>
            </a:r>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55</a:t>
            </a:fld>
            <a:endParaRPr lang="en-US"/>
          </a:p>
        </p:txBody>
      </p:sp>
    </p:spTree>
    <p:extLst>
      <p:ext uri="{BB962C8B-B14F-4D97-AF65-F5344CB8AC3E}">
        <p14:creationId xmlns:p14="http://schemas.microsoft.com/office/powerpoint/2010/main" val="4042775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Ellen G. White shows in this text that there were at least two types of religious contributions: </a:t>
            </a:r>
          </a:p>
          <a:p>
            <a:pPr marL="228600" indent="-228600">
              <a:buAutoNum type="arabicPeriod"/>
            </a:pPr>
            <a:r>
              <a:rPr lang="en-US" dirty="0"/>
              <a:t>Regular offerings – </a:t>
            </a:r>
            <a:r>
              <a:rPr lang="en-US" dirty="0" err="1"/>
              <a:t>wich</a:t>
            </a:r>
            <a:r>
              <a:rPr lang="en-US" dirty="0"/>
              <a:t> would include tithe, regular and systematic offerings and the second tithe.</a:t>
            </a:r>
          </a:p>
          <a:p>
            <a:pPr marL="228600" indent="-228600">
              <a:buAutoNum type="arabicPeriod"/>
            </a:pPr>
            <a:r>
              <a:rPr lang="en-US" dirty="0"/>
              <a:t>Freewill offerings – for special (not regular) callings, and given in addition to the regular offerings.</a:t>
            </a:r>
          </a:p>
        </p:txBody>
      </p:sp>
      <p:sp>
        <p:nvSpPr>
          <p:cNvPr id="4" name="Slide Number Placeholder 3"/>
          <p:cNvSpPr>
            <a:spLocks noGrp="1"/>
          </p:cNvSpPr>
          <p:nvPr>
            <p:ph type="sldNum" sz="quarter" idx="10"/>
          </p:nvPr>
        </p:nvSpPr>
        <p:spPr/>
        <p:txBody>
          <a:bodyPr/>
          <a:lstStyle/>
          <a:p>
            <a:fld id="{0D03692B-A07A-9A48-ADC5-91632070D350}" type="slidenum">
              <a:rPr lang="en-US" smtClean="0"/>
              <a:t>56</a:t>
            </a:fld>
            <a:endParaRPr lang="en-US"/>
          </a:p>
        </p:txBody>
      </p:sp>
    </p:spTree>
    <p:extLst>
      <p:ext uri="{BB962C8B-B14F-4D97-AF65-F5344CB8AC3E}">
        <p14:creationId xmlns:p14="http://schemas.microsoft.com/office/powerpoint/2010/main" val="153762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14</a:t>
            </a:fld>
            <a:endParaRPr lang="en-US"/>
          </a:p>
        </p:txBody>
      </p:sp>
    </p:spTree>
    <p:extLst>
      <p:ext uri="{BB962C8B-B14F-4D97-AF65-F5344CB8AC3E}">
        <p14:creationId xmlns:p14="http://schemas.microsoft.com/office/powerpoint/2010/main" val="3734841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15</a:t>
            </a:fld>
            <a:endParaRPr lang="en-US"/>
          </a:p>
        </p:txBody>
      </p:sp>
    </p:spTree>
    <p:extLst>
      <p:ext uri="{BB962C8B-B14F-4D97-AF65-F5344CB8AC3E}">
        <p14:creationId xmlns:p14="http://schemas.microsoft.com/office/powerpoint/2010/main" val="49487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Gobold Thin Light" panose="02000500000000000000" pitchFamily="2" charset="0"/>
              </a:rPr>
              <a:t>Amazingly, we have applied it to the tithes, but only recently also to offerings.</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18</a:t>
            </a:fld>
            <a:endParaRPr lang="en-US"/>
          </a:p>
        </p:txBody>
      </p:sp>
    </p:spTree>
    <p:extLst>
      <p:ext uri="{BB962C8B-B14F-4D97-AF65-F5344CB8AC3E}">
        <p14:creationId xmlns:p14="http://schemas.microsoft.com/office/powerpoint/2010/main" val="404614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19</a:t>
            </a:fld>
            <a:endParaRPr lang="en-US"/>
          </a:p>
        </p:txBody>
      </p:sp>
    </p:spTree>
    <p:extLst>
      <p:ext uri="{BB962C8B-B14F-4D97-AF65-F5344CB8AC3E}">
        <p14:creationId xmlns:p14="http://schemas.microsoft.com/office/powerpoint/2010/main" val="118693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20</a:t>
            </a:fld>
            <a:endParaRPr lang="en-US"/>
          </a:p>
        </p:txBody>
      </p:sp>
    </p:spTree>
    <p:extLst>
      <p:ext uri="{BB962C8B-B14F-4D97-AF65-F5344CB8AC3E}">
        <p14:creationId xmlns:p14="http://schemas.microsoft.com/office/powerpoint/2010/main" val="207343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21</a:t>
            </a:fld>
            <a:endParaRPr lang="en-US"/>
          </a:p>
        </p:txBody>
      </p:sp>
    </p:spTree>
    <p:extLst>
      <p:ext uri="{BB962C8B-B14F-4D97-AF65-F5344CB8AC3E}">
        <p14:creationId xmlns:p14="http://schemas.microsoft.com/office/powerpoint/2010/main" val="251146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22</a:t>
            </a:fld>
            <a:endParaRPr lang="en-US"/>
          </a:p>
        </p:txBody>
      </p:sp>
    </p:spTree>
    <p:extLst>
      <p:ext uri="{BB962C8B-B14F-4D97-AF65-F5344CB8AC3E}">
        <p14:creationId xmlns:p14="http://schemas.microsoft.com/office/powerpoint/2010/main" val="390333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14/05/2024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01379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14/05/2024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1775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14/05/2024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82592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14/05/2024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43560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14/05/2024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75027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E6040B6-FD2A-4BA7-B261-073C7FD15D65}" type="datetimeFigureOut">
              <a:rPr lang="pt-BR" smtClean="0"/>
              <a:t>14/05/2024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22531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E6040B6-FD2A-4BA7-B261-073C7FD15D65}" type="datetimeFigureOut">
              <a:rPr lang="pt-BR" smtClean="0"/>
              <a:t>14/05/2024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64459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E6040B6-FD2A-4BA7-B261-073C7FD15D65}" type="datetimeFigureOut">
              <a:rPr lang="pt-BR" smtClean="0"/>
              <a:t>14/05/2024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278040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6040B6-FD2A-4BA7-B261-073C7FD15D65}" type="datetimeFigureOut">
              <a:rPr lang="pt-BR" smtClean="0"/>
              <a:t>14/05/2024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81238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14/05/2024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409776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14/05/2024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78309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040B6-FD2A-4BA7-B261-073C7FD15D65}" type="datetimeFigureOut">
              <a:rPr lang="pt-BR" smtClean="0"/>
              <a:t>14/05/2024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D81E-C3BA-482A-B01C-A7B1EF40A734}" type="slidenum">
              <a:rPr lang="pt-BR" smtClean="0"/>
              <a:t>‹#›</a:t>
            </a:fld>
            <a:endParaRPr lang="pt-BR"/>
          </a:p>
        </p:txBody>
      </p:sp>
    </p:spTree>
    <p:extLst>
      <p:ext uri="{BB962C8B-B14F-4D97-AF65-F5344CB8AC3E}">
        <p14:creationId xmlns:p14="http://schemas.microsoft.com/office/powerpoint/2010/main" val="250538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tiff"/><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tiff"/><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tiff"/><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ding-a-book-in-copenhagen-church_-kmoucueh__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3" y="1"/>
            <a:ext cx="12192000" cy="6858000"/>
          </a:xfrm>
          <a:prstGeom prst="rect">
            <a:avLst/>
          </a:prstGeom>
        </p:spPr>
      </p:pic>
      <p:pic>
        <p:nvPicPr>
          <p:cNvPr id="7" name="Imagem 6"/>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063" y="0"/>
            <a:ext cx="12192000" cy="6858001"/>
          </a:xfrm>
          <a:prstGeom prst="rect">
            <a:avLst/>
          </a:prstGeom>
        </p:spPr>
      </p:pic>
      <p:sp>
        <p:nvSpPr>
          <p:cNvPr id="5" name="CaixaDeTexto 4"/>
          <p:cNvSpPr txBox="1"/>
          <p:nvPr/>
        </p:nvSpPr>
        <p:spPr>
          <a:xfrm>
            <a:off x="648788" y="1565074"/>
            <a:ext cx="5551715" cy="3139321"/>
          </a:xfrm>
          <a:prstGeom prst="rect">
            <a:avLst/>
          </a:prstGeom>
          <a:noFill/>
          <a:effectLst/>
        </p:spPr>
        <p:txBody>
          <a:bodyPr wrap="square" rtlCol="0">
            <a:spAutoFit/>
          </a:bodyPr>
          <a:lstStyle/>
          <a:p>
            <a:r>
              <a:rPr lang="en-US" sz="6600" b="1" dirty="0">
                <a:solidFill>
                  <a:schemeClr val="bg1"/>
                </a:solidFill>
                <a:latin typeface="Gobold Bold" panose="02000500000000000000" pitchFamily="2" charset="0"/>
              </a:rPr>
              <a:t>THE COMBINED </a:t>
            </a:r>
          </a:p>
          <a:p>
            <a:r>
              <a:rPr lang="en-US" sz="6600" b="1" dirty="0">
                <a:solidFill>
                  <a:schemeClr val="bg1"/>
                </a:solidFill>
                <a:latin typeface="Gobold Bold" panose="02000500000000000000" pitchFamily="2" charset="0"/>
              </a:rPr>
              <a:t>OFFERING PLAN</a:t>
            </a:r>
          </a:p>
          <a:p>
            <a:endParaRPr lang="pt-BR" sz="6600" dirty="0">
              <a:solidFill>
                <a:schemeClr val="bg1"/>
              </a:solidFill>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88" y="688365"/>
            <a:ext cx="3048006" cy="673609"/>
          </a:xfrm>
          <a:prstGeom prst="rect">
            <a:avLst/>
          </a:prstGeom>
        </p:spPr>
      </p:pic>
      <p:sp>
        <p:nvSpPr>
          <p:cNvPr id="8" name="CaixaDeTexto 7"/>
          <p:cNvSpPr txBox="1"/>
          <p:nvPr/>
        </p:nvSpPr>
        <p:spPr>
          <a:xfrm>
            <a:off x="1677211" y="5809320"/>
            <a:ext cx="3494867" cy="600164"/>
          </a:xfrm>
          <a:prstGeom prst="rect">
            <a:avLst/>
          </a:prstGeom>
          <a:noFill/>
        </p:spPr>
        <p:txBody>
          <a:bodyPr wrap="none" rtlCol="0">
            <a:spAutoFit/>
          </a:bodyPr>
          <a:lstStyle/>
          <a:p>
            <a:r>
              <a:rPr lang="en-US" sz="1100" dirty="0">
                <a:solidFill>
                  <a:schemeClr val="bg1"/>
                </a:solidFill>
                <a:latin typeface="Gobold Thin Light" panose="02000500000000000000" pitchFamily="2" charset="0"/>
              </a:rPr>
              <a:t>Marcos </a:t>
            </a:r>
            <a:r>
              <a:rPr lang="en-US" sz="1100" dirty="0" err="1">
                <a:solidFill>
                  <a:schemeClr val="bg1"/>
                </a:solidFill>
                <a:latin typeface="Gobold Thin Light" panose="02000500000000000000" pitchFamily="2" charset="0"/>
              </a:rPr>
              <a:t>Faiock</a:t>
            </a:r>
            <a:r>
              <a:rPr lang="en-US" sz="1100" dirty="0">
                <a:solidFill>
                  <a:schemeClr val="bg1"/>
                </a:solidFill>
                <a:latin typeface="Gobold Thin Light" panose="02000500000000000000" pitchFamily="2" charset="0"/>
              </a:rPr>
              <a:t> Bomfim, GC Stewardship Ministries</a:t>
            </a:r>
          </a:p>
          <a:p>
            <a:r>
              <a:rPr lang="en-US" sz="1100" dirty="0">
                <a:solidFill>
                  <a:schemeClr val="bg1"/>
                </a:solidFill>
                <a:latin typeface="Gobold Thin Light" panose="02000500000000000000" pitchFamily="2" charset="0"/>
              </a:rPr>
              <a:t>(Based on Mario Niño’s article [DS Jul/Sep 2017] and </a:t>
            </a:r>
          </a:p>
          <a:p>
            <a:r>
              <a:rPr lang="en-US" sz="1100" dirty="0">
                <a:solidFill>
                  <a:schemeClr val="bg1"/>
                </a:solidFill>
                <a:latin typeface="Gobold Thin Light" panose="02000500000000000000" pitchFamily="2" charset="0"/>
              </a:rPr>
              <a:t>Maria </a:t>
            </a:r>
            <a:r>
              <a:rPr lang="en-US" sz="1100" dirty="0" err="1">
                <a:solidFill>
                  <a:schemeClr val="bg1"/>
                </a:solidFill>
                <a:latin typeface="Gobold Thin Light" panose="02000500000000000000" pitchFamily="2" charset="0"/>
              </a:rPr>
              <a:t>Ovando</a:t>
            </a:r>
            <a:r>
              <a:rPr lang="en-US" sz="1100" dirty="0">
                <a:solidFill>
                  <a:schemeClr val="bg1"/>
                </a:solidFill>
                <a:latin typeface="Gobold Thin Light" panose="02000500000000000000" pitchFamily="2" charset="0"/>
              </a:rPr>
              <a:t>-Gibson and Jean-Luc </a:t>
            </a:r>
            <a:r>
              <a:rPr lang="en-US" sz="1100" dirty="0" err="1">
                <a:solidFill>
                  <a:schemeClr val="bg1"/>
                </a:solidFill>
                <a:latin typeface="Gobold Thin Light" panose="02000500000000000000" pitchFamily="2" charset="0"/>
              </a:rPr>
              <a:t>Lézeau’s</a:t>
            </a:r>
            <a:r>
              <a:rPr lang="en-US" sz="1100" dirty="0">
                <a:solidFill>
                  <a:schemeClr val="bg1"/>
                </a:solidFill>
                <a:latin typeface="Gobold Thin Light" panose="02000500000000000000" pitchFamily="2" charset="0"/>
              </a:rPr>
              <a:t> presentation</a:t>
            </a:r>
            <a:endParaRPr lang="pt-BR" sz="1100" dirty="0">
              <a:solidFill>
                <a:schemeClr val="bg1"/>
              </a:solidFill>
              <a:latin typeface="Gobold Thin Light" panose="02000500000000000000" pitchFamily="2" charset="0"/>
            </a:endParaRPr>
          </a:p>
        </p:txBody>
      </p:sp>
      <p:pic>
        <p:nvPicPr>
          <p:cNvPr id="10"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5707741"/>
            <a:ext cx="728107" cy="7017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02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CaixaDeTexto 2"/>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Specific Offerings</a:t>
            </a:r>
          </a:p>
        </p:txBody>
      </p:sp>
      <p:sp>
        <p:nvSpPr>
          <p:cNvPr id="4" name="CaixaDeTexto 3"/>
          <p:cNvSpPr txBox="1"/>
          <p:nvPr/>
        </p:nvSpPr>
        <p:spPr>
          <a:xfrm>
            <a:off x="728670" y="1951685"/>
            <a:ext cx="3541485" cy="3785652"/>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Youth-Week of Prayer</a:t>
            </a:r>
          </a:p>
          <a:p>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GC Session Offering</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Loma Linda and Andrews </a:t>
            </a:r>
          </a:p>
          <a:p>
            <a:r>
              <a:rPr lang="en-US" sz="2400" dirty="0">
                <a:solidFill>
                  <a:schemeClr val="bg2">
                    <a:lumMod val="25000"/>
                  </a:schemeClr>
                </a:solidFill>
                <a:latin typeface="Gobold Thin Light" panose="02000500000000000000" pitchFamily="2" charset="0"/>
              </a:rPr>
              <a:t>   University</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Ingathering</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7" name="CaixaDeTexto 6"/>
          <p:cNvSpPr txBox="1"/>
          <p:nvPr/>
        </p:nvSpPr>
        <p:spPr>
          <a:xfrm>
            <a:off x="4270155" y="1951685"/>
            <a:ext cx="3378873" cy="2308324"/>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Health Ministries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Literature Evangelism</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Education</a:t>
            </a:r>
          </a:p>
          <a:p>
            <a:pPr marL="342900" indent="-342900">
              <a:buFontTx/>
              <a:buChar char="-"/>
            </a:pPr>
            <a:endParaRPr lang="en-US"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113708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 calcmode="lin" valueType="num">
                                      <p:cBhvr additive="base">
                                        <p:cTn id="4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40"/>
            <a:ext cx="12192000" cy="6858001"/>
          </a:xfrm>
          <a:prstGeom prst="rect">
            <a:avLst/>
          </a:prstGeom>
        </p:spPr>
      </p:pic>
      <p:sp>
        <p:nvSpPr>
          <p:cNvPr id="3" name="CaixaDeTexto 2"/>
          <p:cNvSpPr txBox="1"/>
          <p:nvPr/>
        </p:nvSpPr>
        <p:spPr>
          <a:xfrm>
            <a:off x="5315185" y="591122"/>
            <a:ext cx="4920196"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Specific Offerings</a:t>
            </a:r>
          </a:p>
        </p:txBody>
      </p:sp>
      <p:sp>
        <p:nvSpPr>
          <p:cNvPr id="4" name="CaixaDeTexto 3"/>
          <p:cNvSpPr txBox="1"/>
          <p:nvPr/>
        </p:nvSpPr>
        <p:spPr>
          <a:xfrm>
            <a:off x="5126499" y="1951685"/>
            <a:ext cx="3541485" cy="3416320"/>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Community Services</a:t>
            </a:r>
          </a:p>
          <a:p>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Christian Records </a:t>
            </a:r>
          </a:p>
          <a:p>
            <a:r>
              <a:rPr lang="en-US" sz="2400" dirty="0">
                <a:solidFill>
                  <a:schemeClr val="bg2">
                    <a:lumMod val="25000"/>
                  </a:schemeClr>
                </a:solidFill>
                <a:latin typeface="Gobold Thin Light" panose="02000500000000000000" pitchFamily="2" charset="0"/>
              </a:rPr>
              <a:t>   Services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Family Togetherness </a:t>
            </a:r>
          </a:p>
          <a:p>
            <a:r>
              <a:rPr lang="en-US" sz="2400" dirty="0">
                <a:solidFill>
                  <a:schemeClr val="bg2">
                    <a:lumMod val="25000"/>
                  </a:schemeClr>
                </a:solidFill>
                <a:latin typeface="Gobold Thin Light" panose="02000500000000000000" pitchFamily="2" charset="0"/>
              </a:rPr>
              <a:t>   Week</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8667984" y="1951685"/>
            <a:ext cx="3378873" cy="2677656"/>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Spirit of Prophecy</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College Offerings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Special Conference  </a:t>
            </a:r>
          </a:p>
          <a:p>
            <a:r>
              <a:rPr lang="en-US" sz="2400" dirty="0">
                <a:solidFill>
                  <a:schemeClr val="bg2">
                    <a:lumMod val="25000"/>
                  </a:schemeClr>
                </a:solidFill>
                <a:latin typeface="Gobold Thin Light" panose="02000500000000000000" pitchFamily="2" charset="0"/>
              </a:rPr>
              <a:t>   Offerings</a:t>
            </a:r>
          </a:p>
          <a:p>
            <a:pPr marL="342900" indent="-342900">
              <a:buFontTx/>
              <a:buChar char="-"/>
            </a:pPr>
            <a:endParaRPr lang="en-US"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26997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 calcmode="lin" valueType="num">
                                      <p:cBhvr additive="base">
                                        <p:cTn id="4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656099"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Challenges</a:t>
            </a:r>
          </a:p>
        </p:txBody>
      </p:sp>
      <p:sp>
        <p:nvSpPr>
          <p:cNvPr id="4" name="CaixaDeTexto 3"/>
          <p:cNvSpPr txBox="1"/>
          <p:nvPr/>
        </p:nvSpPr>
        <p:spPr>
          <a:xfrm>
            <a:off x="467413" y="1875485"/>
            <a:ext cx="5875330" cy="4282391"/>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The profusion of offerings may lead to  </a:t>
            </a:r>
          </a:p>
          <a:p>
            <a:pPr lvl="0"/>
            <a:r>
              <a:rPr lang="en-US" sz="2400" dirty="0">
                <a:solidFill>
                  <a:schemeClr val="bg2">
                    <a:lumMod val="25000"/>
                  </a:schemeClr>
                </a:solidFill>
                <a:latin typeface="Gobold Thin Light" panose="02000500000000000000" pitchFamily="2" charset="0"/>
              </a:rPr>
              <a:t>   confusion.</a:t>
            </a:r>
          </a:p>
          <a:p>
            <a:pPr lvl="0">
              <a:lnSpc>
                <a:spcPct val="150000"/>
              </a:lnSpc>
            </a:pPr>
            <a:endParaRPr lang="en-US" sz="2400" dirty="0">
              <a:solidFill>
                <a:schemeClr val="bg2">
                  <a:lumMod val="25000"/>
                </a:schemeClr>
              </a:solidFill>
              <a:latin typeface="Gobold Thin Light" panose="02000500000000000000" pitchFamily="2" charset="0"/>
            </a:endParaRPr>
          </a:p>
          <a:p>
            <a:pPr lvl="0"/>
            <a:r>
              <a:rPr lang="en-US" sz="2400" dirty="0">
                <a:solidFill>
                  <a:schemeClr val="bg2">
                    <a:lumMod val="25000"/>
                  </a:schemeClr>
                </a:solidFill>
                <a:latin typeface="Gobold Thin Light" panose="02000500000000000000" pitchFamily="2" charset="0"/>
              </a:rPr>
              <a:t>- There is increased competition between </a:t>
            </a:r>
          </a:p>
          <a:p>
            <a:pPr lvl="0"/>
            <a:r>
              <a:rPr lang="en-US" sz="2400" dirty="0">
                <a:solidFill>
                  <a:schemeClr val="bg2">
                    <a:lumMod val="25000"/>
                  </a:schemeClr>
                </a:solidFill>
                <a:latin typeface="Gobold Thin Light" panose="02000500000000000000" pitchFamily="2" charset="0"/>
              </a:rPr>
              <a:t>   church entities/services/the local church</a:t>
            </a:r>
          </a:p>
          <a:p>
            <a:pPr marL="342900" lvl="0" indent="-342900">
              <a:lnSpc>
                <a:spcPct val="150000"/>
              </a:lnSpc>
              <a:buFontTx/>
              <a:buChar char="-"/>
            </a:pPr>
            <a:endParaRPr lang="en-US" sz="2400" dirty="0">
              <a:solidFill>
                <a:schemeClr val="bg2">
                  <a:lumMod val="25000"/>
                </a:schemeClr>
              </a:solidFill>
              <a:latin typeface="Gobold Thin Light" panose="02000500000000000000" pitchFamily="2" charset="0"/>
            </a:endParaRPr>
          </a:p>
          <a:p>
            <a:pPr lvl="0"/>
            <a:r>
              <a:rPr lang="en-US" sz="2400" dirty="0">
                <a:solidFill>
                  <a:schemeClr val="bg2">
                    <a:lumMod val="25000"/>
                  </a:schemeClr>
                </a:solidFill>
                <a:latin typeface="Gobold Thin Light" panose="02000500000000000000" pitchFamily="2" charset="0"/>
              </a:rPr>
              <a:t>- A decline in the support of the local church</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lvl="0"/>
            <a:r>
              <a:rPr lang="en-US" sz="2400" dirty="0">
                <a:solidFill>
                  <a:schemeClr val="bg2">
                    <a:lumMod val="25000"/>
                  </a:schemeClr>
                </a:solidFill>
                <a:latin typeface="Gobold Thin Light" panose="02000500000000000000" pitchFamily="2" charset="0"/>
              </a:rPr>
              <a:t>- Increase on pressure for congregationalism</a:t>
            </a:r>
          </a:p>
          <a:p>
            <a:pPr>
              <a:lnSpc>
                <a:spcPct val="150000"/>
              </a:lnSpc>
            </a:pPr>
            <a:endParaRPr lang="pt-BR"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3664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 calcmode="lin" valueType="num">
                                      <p:cBhvr additive="base">
                                        <p:cTn id="3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656099" y="591122"/>
            <a:ext cx="5686644"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Importance of the local church</a:t>
            </a:r>
          </a:p>
        </p:txBody>
      </p:sp>
      <p:sp>
        <p:nvSpPr>
          <p:cNvPr id="4" name="CaixaDeTexto 3"/>
          <p:cNvSpPr txBox="1"/>
          <p:nvPr/>
        </p:nvSpPr>
        <p:spPr>
          <a:xfrm>
            <a:off x="446148" y="2325911"/>
            <a:ext cx="5444289" cy="3416320"/>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It is the most basic administrative unit of the SDA church.</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It is where new members are generated.</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It is from where all the church</a:t>
            </a:r>
            <a:r>
              <a:rPr lang="pt-BR" sz="2400" dirty="0">
                <a:solidFill>
                  <a:schemeClr val="bg2">
                    <a:lumMod val="25000"/>
                  </a:schemeClr>
                </a:solidFill>
                <a:latin typeface="Gobold Thin Light" panose="02000500000000000000" pitchFamily="2" charset="0"/>
              </a:rPr>
              <a:t>’</a:t>
            </a:r>
            <a:r>
              <a:rPr lang="pt-BR" sz="2400" dirty="0" err="1">
                <a:solidFill>
                  <a:schemeClr val="bg2">
                    <a:lumMod val="25000"/>
                  </a:schemeClr>
                </a:solidFill>
                <a:latin typeface="Gobold Thin Light" panose="02000500000000000000" pitchFamily="2" charset="0"/>
              </a:rPr>
              <a:t>s</a:t>
            </a:r>
            <a:r>
              <a:rPr lang="pt-BR" sz="2400" dirty="0">
                <a:solidFill>
                  <a:schemeClr val="bg2">
                    <a:lumMod val="25000"/>
                  </a:schemeClr>
                </a:solidFill>
                <a:latin typeface="Gobold Thin Light" panose="02000500000000000000" pitchFamily="2" charset="0"/>
              </a:rPr>
              <a:t> </a:t>
            </a:r>
            <a:r>
              <a:rPr lang="en-US" sz="2400" dirty="0">
                <a:solidFill>
                  <a:schemeClr val="bg2">
                    <a:lumMod val="25000"/>
                  </a:schemeClr>
                </a:solidFill>
                <a:latin typeface="Gobold Thin Light" panose="02000500000000000000" pitchFamily="2" charset="0"/>
              </a:rPr>
              <a:t>financial and personal resources come from.</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81329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591122"/>
            <a:ext cx="5170543" cy="2123658"/>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there is a decline in the support of the local church…</a:t>
            </a:r>
          </a:p>
        </p:txBody>
      </p:sp>
      <p:sp>
        <p:nvSpPr>
          <p:cNvPr id="4" name="CaixaDeTexto 3"/>
          <p:cNvSpPr txBox="1"/>
          <p:nvPr/>
        </p:nvSpPr>
        <p:spPr>
          <a:xfrm>
            <a:off x="229558" y="3116542"/>
            <a:ext cx="6340575" cy="1938992"/>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We may weaken all the SDA Church’s administrative structure.</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Local churches will not have enough resources to generate and nurture new members.</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660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591122"/>
            <a:ext cx="5170543" cy="2123658"/>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there is a decline in the support of the local church…</a:t>
            </a:r>
          </a:p>
        </p:txBody>
      </p:sp>
      <p:sp>
        <p:nvSpPr>
          <p:cNvPr id="4" name="CaixaDeTexto 3"/>
          <p:cNvSpPr txBox="1"/>
          <p:nvPr/>
        </p:nvSpPr>
        <p:spPr>
          <a:xfrm>
            <a:off x="452082" y="3619590"/>
            <a:ext cx="6340575" cy="1569660"/>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An increased pressure for tithe diversion.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An increased pressure for congregationalism.</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087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8" y="591122"/>
            <a:ext cx="860189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there is a decline in the support of missions…</a:t>
            </a:r>
          </a:p>
        </p:txBody>
      </p:sp>
      <p:sp>
        <p:nvSpPr>
          <p:cNvPr id="7" name="CaixaDeTexto 6"/>
          <p:cNvSpPr txBox="1"/>
          <p:nvPr/>
        </p:nvSpPr>
        <p:spPr>
          <a:xfrm>
            <a:off x="364308" y="2695243"/>
            <a:ext cx="6569892" cy="2677656"/>
          </a:xfrm>
          <a:prstGeom prst="rect">
            <a:avLst/>
          </a:prstGeom>
          <a:noFill/>
        </p:spPr>
        <p:txBody>
          <a:bodyPr wrap="square" rtlCol="0">
            <a:spAutoFit/>
          </a:bodyPr>
          <a:lstStyle/>
          <a:p>
            <a:r>
              <a:rPr lang="en-US" sz="2800" dirty="0">
                <a:solidFill>
                  <a:schemeClr val="bg2">
                    <a:lumMod val="25000"/>
                  </a:schemeClr>
                </a:solidFill>
                <a:latin typeface="Gobold Thin Light" panose="02000500000000000000" pitchFamily="2" charset="0"/>
              </a:rPr>
              <a:t>“... Never can the </a:t>
            </a:r>
            <a:r>
              <a:rPr lang="en-US" sz="2800" b="1" dirty="0">
                <a:solidFill>
                  <a:schemeClr val="bg2">
                    <a:lumMod val="25000"/>
                  </a:schemeClr>
                </a:solidFill>
                <a:latin typeface="Gobold Thin Light" panose="02000500000000000000" pitchFamily="2" charset="0"/>
              </a:rPr>
              <a:t>unity</a:t>
            </a:r>
            <a:r>
              <a:rPr lang="en-US" sz="2800" dirty="0">
                <a:solidFill>
                  <a:schemeClr val="bg2">
                    <a:lumMod val="25000"/>
                  </a:schemeClr>
                </a:solidFill>
                <a:latin typeface="Gobold Thin Light" panose="02000500000000000000" pitchFamily="2" charset="0"/>
              </a:rPr>
              <a:t> for which Christ prayed exist until </a:t>
            </a:r>
          </a:p>
          <a:p>
            <a:r>
              <a:rPr lang="en-US" sz="2800" dirty="0">
                <a:solidFill>
                  <a:schemeClr val="bg2">
                    <a:lumMod val="25000"/>
                  </a:schemeClr>
                </a:solidFill>
                <a:latin typeface="Gobold Thin Light" panose="02000500000000000000" pitchFamily="2" charset="0"/>
              </a:rPr>
              <a:t>[1] spirituality is  brought into missionary service, and </a:t>
            </a:r>
          </a:p>
          <a:p>
            <a:r>
              <a:rPr lang="en-US" sz="2800" dirty="0">
                <a:solidFill>
                  <a:schemeClr val="bg2">
                    <a:lumMod val="25000"/>
                  </a:schemeClr>
                </a:solidFill>
                <a:latin typeface="Gobold Thin Light" panose="02000500000000000000" pitchFamily="2" charset="0"/>
              </a:rPr>
              <a:t>[2] until the church becomes an agency for the support of missions....” CS, 47.</a:t>
            </a:r>
          </a:p>
        </p:txBody>
      </p:sp>
    </p:spTree>
    <p:extLst>
      <p:ext uri="{BB962C8B-B14F-4D97-AF65-F5344CB8AC3E}">
        <p14:creationId xmlns:p14="http://schemas.microsoft.com/office/powerpoint/2010/main" val="29245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What can we do?</a:t>
            </a:r>
          </a:p>
        </p:txBody>
      </p:sp>
      <p:sp>
        <p:nvSpPr>
          <p:cNvPr id="5" name="CaixaDeTexto 4"/>
          <p:cNvSpPr txBox="1"/>
          <p:nvPr/>
        </p:nvSpPr>
        <p:spPr>
          <a:xfrm>
            <a:off x="3027404" y="1626587"/>
            <a:ext cx="6977744" cy="1015663"/>
          </a:xfrm>
          <a:prstGeom prst="rect">
            <a:avLst/>
          </a:prstGeom>
          <a:noFill/>
        </p:spPr>
        <p:txBody>
          <a:bodyPr wrap="none" rtlCol="0">
            <a:spAutoFit/>
          </a:bodyPr>
          <a:lstStyle/>
          <a:p>
            <a:pPr lvl="0"/>
            <a:r>
              <a:rPr lang="en-US" sz="2400" dirty="0">
                <a:solidFill>
                  <a:schemeClr val="bg2">
                    <a:lumMod val="25000"/>
                  </a:schemeClr>
                </a:solidFill>
                <a:latin typeface="Gobold Thin Light" panose="02000500000000000000" pitchFamily="2" charset="0"/>
              </a:rPr>
              <a:t>- To simplify the system (to make it more user friendly)</a:t>
            </a:r>
          </a:p>
          <a:p>
            <a:pPr>
              <a:lnSpc>
                <a:spcPct val="150000"/>
              </a:lnSpc>
            </a:pPr>
            <a:endParaRPr lang="pt-BR" sz="2400" dirty="0">
              <a:solidFill>
                <a:schemeClr val="bg2">
                  <a:lumMod val="25000"/>
                </a:schemeClr>
              </a:solidFill>
              <a:latin typeface="Gobold Thin Light" panose="02000500000000000000" pitchFamily="2" charset="0"/>
            </a:endParaRPr>
          </a:p>
        </p:txBody>
      </p:sp>
      <p:sp>
        <p:nvSpPr>
          <p:cNvPr id="6" name="CaixaDeTexto 5"/>
          <p:cNvSpPr txBox="1"/>
          <p:nvPr/>
        </p:nvSpPr>
        <p:spPr>
          <a:xfrm>
            <a:off x="3317611" y="2179463"/>
            <a:ext cx="5861989" cy="925574"/>
          </a:xfrm>
          <a:prstGeom prst="rect">
            <a:avLst/>
          </a:prstGeom>
          <a:noFill/>
        </p:spPr>
        <p:txBody>
          <a:bodyPr wrap="none" rtlCol="0">
            <a:spAutoFit/>
          </a:bodyPr>
          <a:lstStyle/>
          <a:p>
            <a:pPr lvl="0"/>
            <a:r>
              <a:rPr lang="en-US" sz="2400" dirty="0">
                <a:solidFill>
                  <a:schemeClr val="bg2">
                    <a:lumMod val="25000"/>
                  </a:schemeClr>
                </a:solidFill>
                <a:latin typeface="Gobold Thin Light" panose="02000500000000000000" pitchFamily="2" charset="0"/>
              </a:rPr>
              <a:t>- Return to the basic Biblical Offering System</a:t>
            </a:r>
          </a:p>
          <a:p>
            <a:pPr>
              <a:lnSpc>
                <a:spcPct val="150000"/>
              </a:lnSpc>
            </a:pP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26868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428562"/>
            <a:ext cx="11107784" cy="769441"/>
          </a:xfrm>
          <a:prstGeom prst="rect">
            <a:avLst/>
          </a:prstGeom>
          <a:noFill/>
          <a:effectLst/>
        </p:spPr>
        <p:txBody>
          <a:bodyPr wrap="square" rtlCol="0">
            <a:spAutoFit/>
          </a:bodyPr>
          <a:lstStyle/>
          <a:p>
            <a:pPr algn="ctr"/>
            <a:r>
              <a:rPr lang="pt-BR" sz="4400" b="1" dirty="0">
                <a:solidFill>
                  <a:srgbClr val="381850"/>
                </a:solidFill>
                <a:latin typeface="Gobold Bold" panose="02000500000000000000" pitchFamily="2" charset="0"/>
              </a:rPr>
              <a:t>“</a:t>
            </a:r>
            <a:r>
              <a:rPr lang="pt-BR" sz="4400" b="1" dirty="0" err="1">
                <a:solidFill>
                  <a:srgbClr val="381850"/>
                </a:solidFill>
                <a:latin typeface="Gobold Bold" panose="02000500000000000000" pitchFamily="2" charset="0"/>
              </a:rPr>
              <a:t>Storehouse</a:t>
            </a:r>
            <a:r>
              <a:rPr lang="pt-BR" sz="4400" b="1" dirty="0">
                <a:solidFill>
                  <a:srgbClr val="381850"/>
                </a:solidFill>
                <a:latin typeface="Gobold Bold" panose="02000500000000000000" pitchFamily="2" charset="0"/>
              </a:rPr>
              <a:t>”: </a:t>
            </a:r>
            <a:r>
              <a:rPr lang="en-US" sz="4400" b="1" dirty="0">
                <a:solidFill>
                  <a:srgbClr val="381850"/>
                </a:solidFill>
                <a:latin typeface="Gobold Bold" panose="02000500000000000000" pitchFamily="2" charset="0"/>
              </a:rPr>
              <a:t>Basic Biblical Offering System</a:t>
            </a:r>
          </a:p>
        </p:txBody>
      </p:sp>
      <p:sp>
        <p:nvSpPr>
          <p:cNvPr id="6" name="CaixaDeTexto 5"/>
          <p:cNvSpPr txBox="1"/>
          <p:nvPr/>
        </p:nvSpPr>
        <p:spPr>
          <a:xfrm>
            <a:off x="0" y="1377176"/>
            <a:ext cx="12192000" cy="1938992"/>
          </a:xfrm>
          <a:prstGeom prst="rect">
            <a:avLst/>
          </a:prstGeom>
          <a:noFill/>
        </p:spPr>
        <p:txBody>
          <a:bodyPr wrap="square" rtlCol="0">
            <a:spAutoFit/>
          </a:bodyPr>
          <a:lstStyle/>
          <a:p>
            <a:pPr marL="800100" lvl="1" indent="-342900">
              <a:buFontTx/>
              <a:buChar char="-"/>
            </a:pPr>
            <a:r>
              <a:rPr lang="en-US" sz="2400" dirty="0">
                <a:solidFill>
                  <a:schemeClr val="bg2">
                    <a:lumMod val="25000"/>
                  </a:schemeClr>
                </a:solidFill>
                <a:latin typeface="Gobold Thin Light" panose="02000500000000000000" pitchFamily="2" charset="0"/>
              </a:rPr>
              <a:t>All resources going to one bucket and being equally distributed</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Decisions, budgets and strategies taken collectively, through the representative method.</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There is mutual submission, accountability and transparency</a:t>
            </a: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381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42856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Storehouse principle applied to offerings</a:t>
            </a:r>
          </a:p>
        </p:txBody>
      </p:sp>
      <p:sp>
        <p:nvSpPr>
          <p:cNvPr id="6" name="CaixaDeTexto 5"/>
          <p:cNvSpPr txBox="1"/>
          <p:nvPr/>
        </p:nvSpPr>
        <p:spPr>
          <a:xfrm>
            <a:off x="531222" y="1377176"/>
            <a:ext cx="11107784" cy="1938992"/>
          </a:xfrm>
          <a:prstGeom prst="rect">
            <a:avLst/>
          </a:prstGeom>
          <a:noFill/>
        </p:spPr>
        <p:txBody>
          <a:bodyPr wrap="square" rtlCol="0">
            <a:spAutoFit/>
          </a:bodyPr>
          <a:lstStyle/>
          <a:p>
            <a:pPr marL="342900" indent="-342900">
              <a:buFontTx/>
              <a:buChar char="-"/>
            </a:pPr>
            <a:r>
              <a:rPr lang="en-US" sz="2400" dirty="0">
                <a:solidFill>
                  <a:schemeClr val="bg2">
                    <a:lumMod val="25000"/>
                  </a:schemeClr>
                </a:solidFill>
                <a:latin typeface="Gobold Thin Light" panose="02000500000000000000" pitchFamily="2" charset="0"/>
              </a:rPr>
              <a:t>Easier for us to fulfill the Apostolic Missionary commission:</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Matt. 28:19 – “... Go therefore and make disciples of </a:t>
            </a:r>
            <a:r>
              <a:rPr lang="en-US" sz="2400" b="1" dirty="0">
                <a:solidFill>
                  <a:schemeClr val="bg2">
                    <a:lumMod val="25000"/>
                  </a:schemeClr>
                </a:solidFill>
                <a:latin typeface="Gobold Thin Light" panose="02000500000000000000" pitchFamily="2" charset="0"/>
              </a:rPr>
              <a:t>all nations</a:t>
            </a:r>
            <a:r>
              <a:rPr lang="en-US" sz="2400" dirty="0">
                <a:solidFill>
                  <a:schemeClr val="bg2">
                    <a:lumMod val="25000"/>
                  </a:schemeClr>
                </a:solidFill>
                <a:latin typeface="Gobold Thin Light" panose="02000500000000000000" pitchFamily="2" charset="0"/>
              </a:rPr>
              <a:t>...”</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endParaRPr lang="en-US"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3707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reading-a-book-in-copenhagen-church_-kmoucueh__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3" y="1"/>
            <a:ext cx="12192000" cy="6858000"/>
          </a:xfrm>
          <a:prstGeom prst="rect">
            <a:avLst/>
          </a:prstGeom>
        </p:spPr>
      </p:pic>
      <p:pic>
        <p:nvPicPr>
          <p:cNvPr id="7" name="Imagem 6"/>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063" y="0"/>
            <a:ext cx="12192000" cy="6858001"/>
          </a:xfrm>
          <a:prstGeom prst="rect">
            <a:avLst/>
          </a:prstGeom>
        </p:spPr>
      </p:pic>
      <p:sp>
        <p:nvSpPr>
          <p:cNvPr id="5" name="CaixaDeTexto 4"/>
          <p:cNvSpPr txBox="1"/>
          <p:nvPr/>
        </p:nvSpPr>
        <p:spPr>
          <a:xfrm>
            <a:off x="648788" y="1539674"/>
            <a:ext cx="5551715" cy="5170646"/>
          </a:xfrm>
          <a:prstGeom prst="rect">
            <a:avLst/>
          </a:prstGeom>
          <a:noFill/>
          <a:effectLst/>
        </p:spPr>
        <p:txBody>
          <a:bodyPr wrap="square" rtlCol="0">
            <a:spAutoFit/>
          </a:bodyPr>
          <a:lstStyle/>
          <a:p>
            <a:r>
              <a:rPr lang="en-US" sz="6600" b="1" dirty="0">
                <a:solidFill>
                  <a:schemeClr val="bg1"/>
                </a:solidFill>
                <a:latin typeface="Gobold Bold" panose="02000500000000000000" pitchFamily="2" charset="0"/>
              </a:rPr>
              <a:t>SPECIAL OFFERINGS &amp; PROJECT GIVING</a:t>
            </a:r>
          </a:p>
          <a:p>
            <a:endParaRPr lang="pt-BR" sz="6600" dirty="0">
              <a:solidFill>
                <a:schemeClr val="bg1"/>
              </a:solidFill>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88" y="688365"/>
            <a:ext cx="3048006" cy="673609"/>
          </a:xfrm>
          <a:prstGeom prst="rect">
            <a:avLst/>
          </a:prstGeom>
        </p:spPr>
      </p:pic>
      <p:pic>
        <p:nvPicPr>
          <p:cNvPr id="10"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5707741"/>
            <a:ext cx="728107" cy="701743"/>
          </a:xfrm>
          <a:prstGeom prst="roundRect">
            <a:avLst>
              <a:gd name="adj" fmla="val 8594"/>
            </a:avLst>
          </a:prstGeom>
          <a:solidFill>
            <a:srgbClr val="FFFFFF">
              <a:shade val="85000"/>
            </a:srgbClr>
          </a:solidFill>
          <a:ln>
            <a:noFill/>
          </a:ln>
          <a:effectLst/>
        </p:spPr>
      </p:pic>
      <p:sp>
        <p:nvSpPr>
          <p:cNvPr id="9" name="CaixaDeTexto 7">
            <a:extLst>
              <a:ext uri="{FF2B5EF4-FFF2-40B4-BE49-F238E27FC236}">
                <a16:creationId xmlns:a16="http://schemas.microsoft.com/office/drawing/2014/main" id="{A6917C88-1FEE-8C4A-8254-C533AE364BBB}"/>
              </a:ext>
            </a:extLst>
          </p:cNvPr>
          <p:cNvSpPr txBox="1"/>
          <p:nvPr/>
        </p:nvSpPr>
        <p:spPr>
          <a:xfrm>
            <a:off x="1646861" y="5809320"/>
            <a:ext cx="3494867" cy="600164"/>
          </a:xfrm>
          <a:prstGeom prst="rect">
            <a:avLst/>
          </a:prstGeom>
          <a:noFill/>
        </p:spPr>
        <p:txBody>
          <a:bodyPr wrap="none" rtlCol="0">
            <a:spAutoFit/>
          </a:bodyPr>
          <a:lstStyle/>
          <a:p>
            <a:r>
              <a:rPr lang="en-US" sz="1100" dirty="0">
                <a:solidFill>
                  <a:schemeClr val="bg1"/>
                </a:solidFill>
                <a:latin typeface="Gobold Thin Light" panose="02000500000000000000" pitchFamily="2" charset="0"/>
              </a:rPr>
              <a:t>Marcos </a:t>
            </a:r>
            <a:r>
              <a:rPr lang="en-US" sz="1100" dirty="0" err="1">
                <a:solidFill>
                  <a:schemeClr val="bg1"/>
                </a:solidFill>
                <a:latin typeface="Gobold Thin Light" panose="02000500000000000000" pitchFamily="2" charset="0"/>
              </a:rPr>
              <a:t>Faiock</a:t>
            </a:r>
            <a:r>
              <a:rPr lang="en-US" sz="1100" dirty="0">
                <a:solidFill>
                  <a:schemeClr val="bg1"/>
                </a:solidFill>
                <a:latin typeface="Gobold Thin Light" panose="02000500000000000000" pitchFamily="2" charset="0"/>
              </a:rPr>
              <a:t> Bomfim, GC Stewardship Ministries</a:t>
            </a:r>
          </a:p>
          <a:p>
            <a:r>
              <a:rPr lang="en-US" sz="1100" dirty="0">
                <a:solidFill>
                  <a:schemeClr val="bg1"/>
                </a:solidFill>
                <a:latin typeface="Gobold Thin Light" panose="02000500000000000000" pitchFamily="2" charset="0"/>
              </a:rPr>
              <a:t>(Based on Mario Niño’s article [DS Jul/Sep 2017] and </a:t>
            </a:r>
          </a:p>
          <a:p>
            <a:r>
              <a:rPr lang="en-US" sz="1100" dirty="0">
                <a:solidFill>
                  <a:schemeClr val="bg1"/>
                </a:solidFill>
                <a:latin typeface="Gobold Thin Light" panose="02000500000000000000" pitchFamily="2" charset="0"/>
              </a:rPr>
              <a:t>Maria </a:t>
            </a:r>
            <a:r>
              <a:rPr lang="en-US" sz="1100" dirty="0" err="1">
                <a:solidFill>
                  <a:schemeClr val="bg1"/>
                </a:solidFill>
                <a:latin typeface="Gobold Thin Light" panose="02000500000000000000" pitchFamily="2" charset="0"/>
              </a:rPr>
              <a:t>Ovando</a:t>
            </a:r>
            <a:r>
              <a:rPr lang="en-US" sz="1100" dirty="0">
                <a:solidFill>
                  <a:schemeClr val="bg1"/>
                </a:solidFill>
                <a:latin typeface="Gobold Thin Light" panose="02000500000000000000" pitchFamily="2" charset="0"/>
              </a:rPr>
              <a:t>-Gibson and Jean-Luc </a:t>
            </a:r>
            <a:r>
              <a:rPr lang="en-US" sz="1100" dirty="0" err="1">
                <a:solidFill>
                  <a:schemeClr val="bg1"/>
                </a:solidFill>
                <a:latin typeface="Gobold Thin Light" panose="02000500000000000000" pitchFamily="2" charset="0"/>
              </a:rPr>
              <a:t>Lézeau’s</a:t>
            </a:r>
            <a:r>
              <a:rPr lang="en-US" sz="1100" dirty="0">
                <a:solidFill>
                  <a:schemeClr val="bg1"/>
                </a:solidFill>
                <a:latin typeface="Gobold Thin Light" panose="02000500000000000000" pitchFamily="2" charset="0"/>
              </a:rPr>
              <a:t> presentation</a:t>
            </a:r>
            <a:endParaRPr lang="pt-BR" sz="1100" dirty="0">
              <a:solidFill>
                <a:schemeClr val="bg1"/>
              </a:solidFill>
              <a:latin typeface="Gobold Thin Light" panose="02000500000000000000" pitchFamily="2" charset="0"/>
            </a:endParaRPr>
          </a:p>
        </p:txBody>
      </p:sp>
    </p:spTree>
    <p:extLst>
      <p:ext uri="{BB962C8B-B14F-4D97-AF65-F5344CB8AC3E}">
        <p14:creationId xmlns:p14="http://schemas.microsoft.com/office/powerpoint/2010/main" val="32129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95168" y="5726122"/>
            <a:ext cx="728107" cy="701743"/>
          </a:xfrm>
          <a:prstGeom prst="rect">
            <a:avLst/>
          </a:prstGeom>
        </p:spPr>
      </p:pic>
      <p:sp>
        <p:nvSpPr>
          <p:cNvPr id="4" name="CaixaDeTexto 3"/>
          <p:cNvSpPr txBox="1"/>
          <p:nvPr/>
        </p:nvSpPr>
        <p:spPr>
          <a:xfrm>
            <a:off x="695168" y="2358445"/>
            <a:ext cx="3264923" cy="2123658"/>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Great Commission Principle</a:t>
            </a:r>
          </a:p>
        </p:txBody>
      </p:sp>
      <p:pic>
        <p:nvPicPr>
          <p:cNvPr id="2" name="Picture 1">
            <a:extLst>
              <a:ext uri="{FF2B5EF4-FFF2-40B4-BE49-F238E27FC236}">
                <a16:creationId xmlns:a16="http://schemas.microsoft.com/office/drawing/2014/main" id="{E07E7DC4-C773-F549-BAFA-E2FDDEDD16D6}"/>
              </a:ext>
            </a:extLst>
          </p:cNvPr>
          <p:cNvPicPr>
            <a:picLocks noChangeAspect="1"/>
          </p:cNvPicPr>
          <p:nvPr/>
        </p:nvPicPr>
        <p:blipFill>
          <a:blip r:embed="rId5"/>
          <a:stretch>
            <a:fillRect/>
          </a:stretch>
        </p:blipFill>
        <p:spPr>
          <a:xfrm>
            <a:off x="5262418" y="412683"/>
            <a:ext cx="6015182" cy="6015182"/>
          </a:xfrm>
          <a:prstGeom prst="rect">
            <a:avLst/>
          </a:prstGeom>
        </p:spPr>
      </p:pic>
    </p:spTree>
    <p:extLst>
      <p:ext uri="{BB962C8B-B14F-4D97-AF65-F5344CB8AC3E}">
        <p14:creationId xmlns:p14="http://schemas.microsoft.com/office/powerpoint/2010/main" val="39708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95168" y="5782184"/>
            <a:ext cx="728107" cy="701743"/>
          </a:xfrm>
          <a:prstGeom prst="rect">
            <a:avLst/>
          </a:prstGeom>
        </p:spPr>
      </p:pic>
      <p:pic>
        <p:nvPicPr>
          <p:cNvPr id="5" name="Picture 4">
            <a:extLst>
              <a:ext uri="{FF2B5EF4-FFF2-40B4-BE49-F238E27FC236}">
                <a16:creationId xmlns:a16="http://schemas.microsoft.com/office/drawing/2014/main" id="{81AAA34C-05D5-CE43-8542-A8EEDCC485A9}"/>
              </a:ext>
            </a:extLst>
          </p:cNvPr>
          <p:cNvPicPr>
            <a:picLocks noChangeAspect="1"/>
          </p:cNvPicPr>
          <p:nvPr/>
        </p:nvPicPr>
        <p:blipFill>
          <a:blip r:embed="rId5"/>
          <a:stretch>
            <a:fillRect/>
          </a:stretch>
        </p:blipFill>
        <p:spPr>
          <a:xfrm>
            <a:off x="5400963" y="434108"/>
            <a:ext cx="6049819" cy="6049819"/>
          </a:xfrm>
          <a:prstGeom prst="rect">
            <a:avLst/>
          </a:prstGeom>
        </p:spPr>
      </p:pic>
      <p:sp>
        <p:nvSpPr>
          <p:cNvPr id="6" name="CaixaDeTexto 3">
            <a:extLst>
              <a:ext uri="{FF2B5EF4-FFF2-40B4-BE49-F238E27FC236}">
                <a16:creationId xmlns:a16="http://schemas.microsoft.com/office/drawing/2014/main" id="{C2E28F99-D740-EE46-BED6-A33DDD0861A8}"/>
              </a:ext>
            </a:extLst>
          </p:cNvPr>
          <p:cNvSpPr txBox="1"/>
          <p:nvPr/>
        </p:nvSpPr>
        <p:spPr>
          <a:xfrm>
            <a:off x="695168" y="2358445"/>
            <a:ext cx="3264923" cy="2123658"/>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Great Commission Principle</a:t>
            </a:r>
          </a:p>
        </p:txBody>
      </p:sp>
    </p:spTree>
    <p:extLst>
      <p:ext uri="{BB962C8B-B14F-4D97-AF65-F5344CB8AC3E}">
        <p14:creationId xmlns:p14="http://schemas.microsoft.com/office/powerpoint/2010/main" val="344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95168" y="5679598"/>
            <a:ext cx="728107" cy="701743"/>
          </a:xfrm>
          <a:prstGeom prst="rect">
            <a:avLst/>
          </a:prstGeom>
        </p:spPr>
      </p:pic>
      <p:pic>
        <p:nvPicPr>
          <p:cNvPr id="2" name="Picture 1">
            <a:extLst>
              <a:ext uri="{FF2B5EF4-FFF2-40B4-BE49-F238E27FC236}">
                <a16:creationId xmlns:a16="http://schemas.microsoft.com/office/drawing/2014/main" id="{65A730F2-B1A6-EC4B-B726-0F3F2C3FC19C}"/>
              </a:ext>
            </a:extLst>
          </p:cNvPr>
          <p:cNvPicPr>
            <a:picLocks noChangeAspect="1"/>
          </p:cNvPicPr>
          <p:nvPr/>
        </p:nvPicPr>
        <p:blipFill>
          <a:blip r:embed="rId5"/>
          <a:stretch>
            <a:fillRect/>
          </a:stretch>
        </p:blipFill>
        <p:spPr>
          <a:xfrm>
            <a:off x="5501923" y="350871"/>
            <a:ext cx="5722967" cy="6030470"/>
          </a:xfrm>
          <a:prstGeom prst="rect">
            <a:avLst/>
          </a:prstGeom>
        </p:spPr>
      </p:pic>
      <p:sp>
        <p:nvSpPr>
          <p:cNvPr id="5" name="CaixaDeTexto 3">
            <a:extLst>
              <a:ext uri="{FF2B5EF4-FFF2-40B4-BE49-F238E27FC236}">
                <a16:creationId xmlns:a16="http://schemas.microsoft.com/office/drawing/2014/main" id="{CF19592A-056F-E84A-9E70-78DF6103D68C}"/>
              </a:ext>
            </a:extLst>
          </p:cNvPr>
          <p:cNvSpPr txBox="1"/>
          <p:nvPr/>
        </p:nvSpPr>
        <p:spPr>
          <a:xfrm>
            <a:off x="695168" y="2358445"/>
            <a:ext cx="3264923" cy="2123658"/>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Great Commission Principle</a:t>
            </a:r>
          </a:p>
        </p:txBody>
      </p:sp>
    </p:spTree>
    <p:extLst>
      <p:ext uri="{BB962C8B-B14F-4D97-AF65-F5344CB8AC3E}">
        <p14:creationId xmlns:p14="http://schemas.microsoft.com/office/powerpoint/2010/main" val="4006044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A2D6F-3562-A64C-9C40-609AC442D4B3}"/>
              </a:ext>
            </a:extLst>
          </p:cNvPr>
          <p:cNvPicPr>
            <a:picLocks noChangeAspect="1"/>
          </p:cNvPicPr>
          <p:nvPr/>
        </p:nvPicPr>
        <p:blipFill>
          <a:blip r:embed="rId3"/>
          <a:stretch>
            <a:fillRect/>
          </a:stretch>
        </p:blipFill>
        <p:spPr>
          <a:xfrm>
            <a:off x="1309117" y="125786"/>
            <a:ext cx="9843648" cy="6732214"/>
          </a:xfrm>
          <a:prstGeom prst="rect">
            <a:avLst/>
          </a:prstGeom>
        </p:spPr>
      </p:pic>
    </p:spTree>
    <p:extLst>
      <p:ext uri="{BB962C8B-B14F-4D97-AF65-F5344CB8AC3E}">
        <p14:creationId xmlns:p14="http://schemas.microsoft.com/office/powerpoint/2010/main" val="59836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42856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Storehouse principle applied to offerings</a:t>
            </a:r>
          </a:p>
        </p:txBody>
      </p:sp>
      <p:sp>
        <p:nvSpPr>
          <p:cNvPr id="6" name="CaixaDeTexto 5"/>
          <p:cNvSpPr txBox="1"/>
          <p:nvPr/>
        </p:nvSpPr>
        <p:spPr>
          <a:xfrm>
            <a:off x="531222" y="1241708"/>
            <a:ext cx="11107784" cy="2308324"/>
          </a:xfrm>
          <a:prstGeom prst="rect">
            <a:avLst/>
          </a:prstGeom>
          <a:noFill/>
        </p:spPr>
        <p:txBody>
          <a:bodyPr wrap="square" rtlCol="0">
            <a:spAutoFit/>
          </a:bodyPr>
          <a:lstStyle/>
          <a:p>
            <a:pPr marL="342900" indent="-342900">
              <a:buFontTx/>
              <a:buChar char="-"/>
            </a:pPr>
            <a:r>
              <a:rPr lang="en-US" sz="2400" dirty="0">
                <a:solidFill>
                  <a:schemeClr val="bg2">
                    <a:lumMod val="25000"/>
                  </a:schemeClr>
                </a:solidFill>
                <a:latin typeface="Gobold Thin Light" panose="02000500000000000000" pitchFamily="2" charset="0"/>
              </a:rPr>
              <a:t>Easier for us to fulfill the Apostolic Missionary commission:</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Acts 1:8 – “... Witnesses… in Jerusalem, and in all Judea and Samaria, and to the end of the earth.”</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All equally reached!</a:t>
            </a:r>
          </a:p>
        </p:txBody>
      </p:sp>
    </p:spTree>
    <p:extLst>
      <p:ext uri="{BB962C8B-B14F-4D97-AF65-F5344CB8AC3E}">
        <p14:creationId xmlns:p14="http://schemas.microsoft.com/office/powerpoint/2010/main" val="331760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worshiper on the Storehouse system</a:t>
            </a:r>
          </a:p>
        </p:txBody>
      </p:sp>
      <p:sp>
        <p:nvSpPr>
          <p:cNvPr id="6" name="CaixaDeTexto 5"/>
          <p:cNvSpPr txBox="1"/>
          <p:nvPr/>
        </p:nvSpPr>
        <p:spPr>
          <a:xfrm>
            <a:off x="698318" y="1565628"/>
            <a:ext cx="11188881" cy="1692771"/>
          </a:xfrm>
          <a:prstGeom prst="rect">
            <a:avLst/>
          </a:prstGeom>
          <a:noFill/>
        </p:spPr>
        <p:txBody>
          <a:bodyPr wrap="square" rtlCol="0">
            <a:spAutoFit/>
          </a:bodyPr>
          <a:lstStyle/>
          <a:p>
            <a:pPr marL="342900" indent="-342900">
              <a:buFontTx/>
              <a:buChar char="-"/>
            </a:pPr>
            <a:r>
              <a:rPr lang="en-US" sz="2600" dirty="0">
                <a:solidFill>
                  <a:schemeClr val="bg2">
                    <a:lumMod val="25000"/>
                  </a:schemeClr>
                </a:solidFill>
                <a:latin typeface="Gobold Thin Light" panose="02000500000000000000" pitchFamily="2" charset="0"/>
              </a:rPr>
              <a:t>Gives regular/system. offerings as the result of a decision of the heart (2 Cor. 9:7)</a:t>
            </a:r>
          </a:p>
          <a:p>
            <a:pPr marL="342900" indent="-342900">
              <a:buFontTx/>
              <a:buChar char="-"/>
            </a:pPr>
            <a:endParaRPr lang="en-US" sz="2600" dirty="0">
              <a:solidFill>
                <a:schemeClr val="bg2">
                  <a:lumMod val="25000"/>
                </a:schemeClr>
              </a:solidFill>
              <a:latin typeface="Gobold Thin Light" panose="02000500000000000000" pitchFamily="2" charset="0"/>
            </a:endParaRPr>
          </a:p>
          <a:p>
            <a:pPr marL="342900" indent="-342900">
              <a:buFontTx/>
              <a:buChar char="-"/>
            </a:pPr>
            <a:r>
              <a:rPr lang="en-US" sz="2600" dirty="0">
                <a:solidFill>
                  <a:schemeClr val="bg2">
                    <a:lumMod val="25000"/>
                  </a:schemeClr>
                </a:solidFill>
                <a:latin typeface="Gobold Thin Light" panose="02000500000000000000" pitchFamily="2" charset="0"/>
              </a:rPr>
              <a:t>Gives in a percentage base, not in an amount base (1 Cor. 16:2; Deut. 16:17)</a:t>
            </a:r>
          </a:p>
        </p:txBody>
      </p:sp>
    </p:spTree>
    <p:extLst>
      <p:ext uri="{BB962C8B-B14F-4D97-AF65-F5344CB8AC3E}">
        <p14:creationId xmlns:p14="http://schemas.microsoft.com/office/powerpoint/2010/main" val="25241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worshiper on the Storehouse system</a:t>
            </a:r>
          </a:p>
        </p:txBody>
      </p:sp>
      <p:sp>
        <p:nvSpPr>
          <p:cNvPr id="6" name="CaixaDeTexto 5"/>
          <p:cNvSpPr txBox="1"/>
          <p:nvPr/>
        </p:nvSpPr>
        <p:spPr>
          <a:xfrm>
            <a:off x="698319" y="1464027"/>
            <a:ext cx="10721522" cy="1938992"/>
          </a:xfrm>
          <a:prstGeom prst="rect">
            <a:avLst/>
          </a:prstGeom>
          <a:noFill/>
        </p:spPr>
        <p:txBody>
          <a:bodyPr wrap="square" rtlCol="0">
            <a:spAutoFit/>
          </a:bodyPr>
          <a:lstStyle/>
          <a:p>
            <a:pPr marL="342900" indent="-342900">
              <a:buFontTx/>
              <a:buChar char="-"/>
            </a:pPr>
            <a:r>
              <a:rPr lang="en-US" sz="2400" dirty="0">
                <a:solidFill>
                  <a:schemeClr val="bg2">
                    <a:lumMod val="25000"/>
                  </a:schemeClr>
                </a:solidFill>
                <a:latin typeface="Gobold Thin Light" panose="02000500000000000000" pitchFamily="2" charset="0"/>
              </a:rPr>
              <a:t>Gives regularly, based on income/increase, and not on appeals (Prov. 3:9)</a:t>
            </a:r>
          </a:p>
          <a:p>
            <a:endParaRPr lang="en-US" sz="2400" dirty="0">
              <a:solidFill>
                <a:schemeClr val="bg2">
                  <a:lumMod val="25000"/>
                </a:schemeClr>
              </a:solidFill>
              <a:latin typeface="Gobold Thin Light" panose="02000500000000000000" pitchFamily="2" charset="0"/>
            </a:endParaRPr>
          </a:p>
          <a:p>
            <a:pPr marL="342900" indent="-342900">
              <a:buFontTx/>
              <a:buChar char="-"/>
            </a:pPr>
            <a:r>
              <a:rPr lang="en-US" sz="2400" dirty="0">
                <a:solidFill>
                  <a:schemeClr val="bg2">
                    <a:lumMod val="25000"/>
                  </a:schemeClr>
                </a:solidFill>
                <a:latin typeface="Gobold Thin Light" panose="02000500000000000000" pitchFamily="2" charset="0"/>
              </a:rPr>
              <a:t>Brings the regular/system. offering to the Storehouse (1 Cor. 9:7-14).</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r>
              <a:rPr lang="en-US" sz="2400" dirty="0">
                <a:solidFill>
                  <a:schemeClr val="bg2">
                    <a:lumMod val="25000"/>
                  </a:schemeClr>
                </a:solidFill>
                <a:latin typeface="Gobold Thin Light" panose="02000500000000000000" pitchFamily="2" charset="0"/>
              </a:rPr>
              <a:t>Develops a missionary unselfish mindset!</a:t>
            </a:r>
          </a:p>
        </p:txBody>
      </p:sp>
    </p:spTree>
    <p:extLst>
      <p:ext uri="{BB962C8B-B14F-4D97-AF65-F5344CB8AC3E}">
        <p14:creationId xmlns:p14="http://schemas.microsoft.com/office/powerpoint/2010/main" val="2333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42"/>
            <a:ext cx="12198118" cy="6861442"/>
          </a:xfrm>
          <a:prstGeom prst="rect">
            <a:avLst/>
          </a:prstGeom>
        </p:spPr>
      </p:pic>
      <p:sp>
        <p:nvSpPr>
          <p:cNvPr id="3" name="CaixaDeTexto 2"/>
          <p:cNvSpPr txBox="1"/>
          <p:nvPr/>
        </p:nvSpPr>
        <p:spPr>
          <a:xfrm>
            <a:off x="656099"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God’s solution</a:t>
            </a:r>
          </a:p>
        </p:txBody>
      </p:sp>
      <p:sp>
        <p:nvSpPr>
          <p:cNvPr id="4" name="CaixaDeTexto 3"/>
          <p:cNvSpPr txBox="1"/>
          <p:nvPr/>
        </p:nvSpPr>
        <p:spPr>
          <a:xfrm>
            <a:off x="467413" y="1828198"/>
            <a:ext cx="5875330" cy="2123658"/>
          </a:xfrm>
          <a:prstGeom prst="rect">
            <a:avLst/>
          </a:prstGeom>
          <a:noFill/>
        </p:spPr>
        <p:txBody>
          <a:bodyPr wrap="square" rtlCol="0">
            <a:spAutoFit/>
          </a:bodyPr>
          <a:lstStyle/>
          <a:p>
            <a:pPr marL="317500" indent="0">
              <a:buNone/>
            </a:pPr>
            <a:r>
              <a:rPr lang="en-US" sz="2400" dirty="0">
                <a:solidFill>
                  <a:srgbClr val="381850"/>
                </a:solidFill>
                <a:latin typeface="Gobold Thin Light" panose="02000500000000000000" pitchFamily="2" charset="0"/>
              </a:rPr>
              <a:t>“God has devised a plan by which all may give </a:t>
            </a:r>
            <a:r>
              <a:rPr lang="en-US" sz="2400" b="1" dirty="0">
                <a:solidFill>
                  <a:srgbClr val="FFC000"/>
                </a:solidFill>
                <a:latin typeface="Gobold Thin Light" panose="02000500000000000000" pitchFamily="2" charset="0"/>
              </a:rPr>
              <a:t>as He has prospered them</a:t>
            </a:r>
            <a:r>
              <a:rPr lang="en-US" sz="2400" dirty="0">
                <a:solidFill>
                  <a:srgbClr val="381850"/>
                </a:solidFill>
                <a:latin typeface="Gobold Thin Light" panose="02000500000000000000" pitchFamily="2" charset="0"/>
              </a:rPr>
              <a:t>, and which will make giving a </a:t>
            </a:r>
            <a:r>
              <a:rPr lang="en-US" sz="2400" b="1" dirty="0">
                <a:solidFill>
                  <a:srgbClr val="FFC000"/>
                </a:solidFill>
                <a:latin typeface="Gobold Thin Light" panose="02000500000000000000" pitchFamily="2" charset="0"/>
              </a:rPr>
              <a:t>habit</a:t>
            </a:r>
            <a:r>
              <a:rPr lang="en-US" sz="2400" dirty="0">
                <a:solidFill>
                  <a:srgbClr val="381850"/>
                </a:solidFill>
                <a:latin typeface="Gobold Thin Light" panose="02000500000000000000" pitchFamily="2" charset="0"/>
              </a:rPr>
              <a:t> without waiting for special calls….</a:t>
            </a:r>
          </a:p>
          <a:p>
            <a:pPr>
              <a:lnSpc>
                <a:spcPct val="150000"/>
              </a:lnSpc>
            </a:pPr>
            <a:endParaRPr lang="pt-BR" sz="2400" dirty="0">
              <a:solidFill>
                <a:srgbClr val="381850"/>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467413" y="3838974"/>
            <a:ext cx="5875330" cy="2033570"/>
          </a:xfrm>
          <a:prstGeom prst="rect">
            <a:avLst/>
          </a:prstGeom>
          <a:noFill/>
        </p:spPr>
        <p:txBody>
          <a:bodyPr wrap="square" rtlCol="0">
            <a:spAutoFit/>
          </a:bodyPr>
          <a:lstStyle/>
          <a:p>
            <a:pPr marL="317500" indent="0">
              <a:buNone/>
            </a:pPr>
            <a:r>
              <a:rPr lang="en-US" sz="2400" dirty="0">
                <a:solidFill>
                  <a:srgbClr val="381850"/>
                </a:solidFill>
                <a:latin typeface="Gobold Thin Light" panose="02000500000000000000" pitchFamily="2" charset="0"/>
              </a:rPr>
              <a:t>“Until all shall carry out the plan of </a:t>
            </a:r>
            <a:r>
              <a:rPr lang="en-US" sz="2400" b="1" dirty="0">
                <a:solidFill>
                  <a:srgbClr val="FFC000"/>
                </a:solidFill>
                <a:latin typeface="Gobold Thin Light" panose="02000500000000000000" pitchFamily="2" charset="0"/>
              </a:rPr>
              <a:t>systematic benevolence</a:t>
            </a:r>
            <a:r>
              <a:rPr lang="en-US" sz="2400" dirty="0">
                <a:solidFill>
                  <a:srgbClr val="381850"/>
                </a:solidFill>
                <a:latin typeface="Gobold Thin Light" panose="02000500000000000000" pitchFamily="2" charset="0"/>
              </a:rPr>
              <a:t>, there will be a failure in coming up to the apostolic rule” (3T p. 411, </a:t>
            </a:r>
            <a:r>
              <a:rPr lang="en-US" sz="2400" i="1" dirty="0">
                <a:solidFill>
                  <a:srgbClr val="381850"/>
                </a:solidFill>
                <a:latin typeface="Gobold Thin Light" panose="02000500000000000000" pitchFamily="2" charset="0"/>
              </a:rPr>
              <a:t>emphasis supplied</a:t>
            </a:r>
            <a:r>
              <a:rPr lang="en-US" sz="2400" dirty="0">
                <a:solidFill>
                  <a:srgbClr val="381850"/>
                </a:solidFill>
                <a:latin typeface="Gobold Thin Light" panose="02000500000000000000" pitchFamily="2" charset="0"/>
              </a:rPr>
              <a:t>).</a:t>
            </a:r>
          </a:p>
          <a:p>
            <a:pPr>
              <a:lnSpc>
                <a:spcPct val="150000"/>
              </a:lnSpc>
            </a:pPr>
            <a:endParaRPr lang="pt-BR" sz="2400" dirty="0">
              <a:solidFill>
                <a:srgbClr val="381850"/>
              </a:solidFill>
              <a:latin typeface="Gobold Thin Light" panose="02000500000000000000" pitchFamily="2" charset="0"/>
            </a:endParaRPr>
          </a:p>
        </p:txBody>
      </p:sp>
    </p:spTree>
    <p:extLst>
      <p:ext uri="{BB962C8B-B14F-4D97-AF65-F5344CB8AC3E}">
        <p14:creationId xmlns:p14="http://schemas.microsoft.com/office/powerpoint/2010/main" val="15652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1" y="-19337"/>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Proposed solution</a:t>
            </a:r>
          </a:p>
        </p:txBody>
      </p:sp>
      <p:sp>
        <p:nvSpPr>
          <p:cNvPr id="5" name="CaixaDeTexto 4"/>
          <p:cNvSpPr txBox="1"/>
          <p:nvPr/>
        </p:nvSpPr>
        <p:spPr>
          <a:xfrm>
            <a:off x="252685" y="1626587"/>
            <a:ext cx="10699659" cy="925574"/>
          </a:xfrm>
          <a:prstGeom prst="rect">
            <a:avLst/>
          </a:prstGeom>
          <a:noFill/>
        </p:spPr>
        <p:txBody>
          <a:bodyPr wrap="none" rtlCol="0">
            <a:spAutoFit/>
          </a:bodyPr>
          <a:lstStyle/>
          <a:p>
            <a:pPr marL="317500"/>
            <a:r>
              <a:rPr lang="en-US" sz="2400" b="1" dirty="0">
                <a:solidFill>
                  <a:srgbClr val="FFC000"/>
                </a:solidFill>
                <a:latin typeface="Gobold Thin Light" panose="02000500000000000000" pitchFamily="2" charset="0"/>
              </a:rPr>
              <a:t>1- Systematic Benevolence</a:t>
            </a:r>
            <a:r>
              <a:rPr lang="en-US" sz="2400" dirty="0">
                <a:solidFill>
                  <a:srgbClr val="FFC000"/>
                </a:solidFill>
                <a:latin typeface="Gobold Thin Light" panose="02000500000000000000" pitchFamily="2" charset="0"/>
              </a:rPr>
              <a:t> – </a:t>
            </a:r>
            <a:r>
              <a:rPr lang="en-US" sz="2400" dirty="0">
                <a:solidFill>
                  <a:schemeClr val="bg2">
                    <a:lumMod val="25000"/>
                  </a:schemeClr>
                </a:solidFill>
                <a:latin typeface="Gobold Thin Light" panose="02000500000000000000" pitchFamily="2" charset="0"/>
              </a:rPr>
              <a:t>the answer to the actual proliferation of offerings.</a:t>
            </a:r>
          </a:p>
          <a:p>
            <a:pPr algn="ctr">
              <a:lnSpc>
                <a:spcPct val="150000"/>
              </a:lnSpc>
            </a:pPr>
            <a:endParaRPr lang="pt-BR" sz="2400" dirty="0">
              <a:solidFill>
                <a:schemeClr val="bg2">
                  <a:lumMod val="25000"/>
                </a:schemeClr>
              </a:solidFill>
              <a:latin typeface="Gobold Thin Light" panose="02000500000000000000" pitchFamily="2" charset="0"/>
            </a:endParaRPr>
          </a:p>
        </p:txBody>
      </p:sp>
      <p:sp>
        <p:nvSpPr>
          <p:cNvPr id="6" name="CaixaDeTexto 5"/>
          <p:cNvSpPr txBox="1"/>
          <p:nvPr/>
        </p:nvSpPr>
        <p:spPr>
          <a:xfrm>
            <a:off x="252685" y="2544822"/>
            <a:ext cx="8506624" cy="461665"/>
          </a:xfrm>
          <a:prstGeom prst="rect">
            <a:avLst/>
          </a:prstGeom>
          <a:noFill/>
        </p:spPr>
        <p:txBody>
          <a:bodyPr wrap="none" rtlCol="0">
            <a:spAutoFit/>
          </a:bodyPr>
          <a:lstStyle/>
          <a:p>
            <a:pPr marL="317500"/>
            <a:r>
              <a:rPr lang="en-US" sz="2400" b="1" dirty="0">
                <a:solidFill>
                  <a:srgbClr val="FFC000"/>
                </a:solidFill>
                <a:latin typeface="Gobold Thin Light" panose="02000500000000000000" pitchFamily="2" charset="0"/>
              </a:rPr>
              <a:t>2- Combined Offering Plan </a:t>
            </a:r>
            <a:r>
              <a:rPr lang="en-US" sz="2400" dirty="0">
                <a:solidFill>
                  <a:srgbClr val="FFC000"/>
                </a:solidFill>
                <a:latin typeface="Gobold Thin Light" panose="02000500000000000000" pitchFamily="2" charset="0"/>
              </a:rPr>
              <a:t>– </a:t>
            </a:r>
            <a:r>
              <a:rPr lang="en-US" sz="2400" dirty="0">
                <a:solidFill>
                  <a:schemeClr val="bg2">
                    <a:lumMod val="25000"/>
                  </a:schemeClr>
                </a:solidFill>
                <a:latin typeface="Gobold Thin Light" panose="02000500000000000000" pitchFamily="2" charset="0"/>
              </a:rPr>
              <a:t>all reg./syst. offerings to ONE fund.</a:t>
            </a:r>
          </a:p>
        </p:txBody>
      </p:sp>
    </p:spTree>
    <p:extLst>
      <p:ext uri="{BB962C8B-B14F-4D97-AF65-F5344CB8AC3E}">
        <p14:creationId xmlns:p14="http://schemas.microsoft.com/office/powerpoint/2010/main" val="120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In 2002 the GC voted: </a:t>
            </a:r>
          </a:p>
        </p:txBody>
      </p:sp>
      <p:sp>
        <p:nvSpPr>
          <p:cNvPr id="5" name="CaixaDeTexto 4"/>
          <p:cNvSpPr txBox="1"/>
          <p:nvPr/>
        </p:nvSpPr>
        <p:spPr>
          <a:xfrm>
            <a:off x="542108" y="1993414"/>
            <a:ext cx="4697549" cy="1569660"/>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“To approve the term ‘Combined Offering’ as the name for the simplified offering system.” (Spring Meeting).</a:t>
            </a:r>
          </a:p>
        </p:txBody>
      </p:sp>
      <p:sp>
        <p:nvSpPr>
          <p:cNvPr id="6" name="CaixaDeTexto 5"/>
          <p:cNvSpPr txBox="1"/>
          <p:nvPr/>
        </p:nvSpPr>
        <p:spPr>
          <a:xfrm>
            <a:off x="542108" y="3717345"/>
            <a:ext cx="5844178" cy="1569660"/>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That “the Combined Offering shall be considered the giving system recommended and promoted by the General Conference.” (Annual Council).</a:t>
            </a:r>
          </a:p>
        </p:txBody>
      </p:sp>
    </p:spTree>
    <p:extLst>
      <p:ext uri="{BB962C8B-B14F-4D97-AF65-F5344CB8AC3E}">
        <p14:creationId xmlns:p14="http://schemas.microsoft.com/office/powerpoint/2010/main" val="17760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8458"/>
            <a:ext cx="11163897" cy="4796248"/>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759" y="825552"/>
            <a:ext cx="1653444" cy="1255859"/>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700" y="818494"/>
            <a:ext cx="2593761" cy="1287413"/>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9089" y="2271939"/>
            <a:ext cx="2530650" cy="1287413"/>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6451" y="3739655"/>
            <a:ext cx="2271907" cy="1363144"/>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7883" y="3727034"/>
            <a:ext cx="2675803" cy="1388387"/>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356" y="2663239"/>
            <a:ext cx="2928601" cy="896113"/>
          </a:xfrm>
          <a:prstGeom prst="rect">
            <a:avLst/>
          </a:prstGeom>
        </p:spPr>
      </p:pic>
      <p:pic>
        <p:nvPicPr>
          <p:cNvPr id="12" name="Image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2010" y="2266056"/>
            <a:ext cx="1693348" cy="1473599"/>
          </a:xfrm>
          <a:prstGeom prst="rect">
            <a:avLst/>
          </a:prstGeom>
        </p:spPr>
      </p:pic>
      <p:pic>
        <p:nvPicPr>
          <p:cNvPr id="13" name="Picture 3"/>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17528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8"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is the Combined Offering Plan?</a:t>
            </a:r>
          </a:p>
        </p:txBody>
      </p:sp>
      <p:sp>
        <p:nvSpPr>
          <p:cNvPr id="5" name="CaixaDeTexto 4"/>
          <p:cNvSpPr txBox="1"/>
          <p:nvPr/>
        </p:nvSpPr>
        <p:spPr>
          <a:xfrm>
            <a:off x="542108" y="2163358"/>
            <a:ext cx="6569892"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A system of distribution applied to the Offerings</a:t>
            </a:r>
          </a:p>
        </p:txBody>
      </p:sp>
      <p:sp>
        <p:nvSpPr>
          <p:cNvPr id="7" name="CaixaDeTexto 6"/>
          <p:cNvSpPr txBox="1"/>
          <p:nvPr/>
        </p:nvSpPr>
        <p:spPr>
          <a:xfrm>
            <a:off x="542108" y="2856537"/>
            <a:ext cx="6569892" cy="830997"/>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Uses the same principle already applied in the distribution of tithe to the distribution of offerings.</a:t>
            </a:r>
          </a:p>
        </p:txBody>
      </p:sp>
      <p:sp>
        <p:nvSpPr>
          <p:cNvPr id="8" name="CaixaDeTexto 7"/>
          <p:cNvSpPr txBox="1"/>
          <p:nvPr/>
        </p:nvSpPr>
        <p:spPr>
          <a:xfrm>
            <a:off x="542108" y="3935012"/>
            <a:ext cx="6569892" cy="830997"/>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It supports all levels of the church that are sustained by regular and special offerings.</a:t>
            </a:r>
          </a:p>
        </p:txBody>
      </p:sp>
    </p:spTree>
    <p:extLst>
      <p:ext uri="{BB962C8B-B14F-4D97-AF65-F5344CB8AC3E}">
        <p14:creationId xmlns:p14="http://schemas.microsoft.com/office/powerpoint/2010/main" val="98367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265611" y="397162"/>
            <a:ext cx="11660778"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How many divisions already are under the COP?</a:t>
            </a:r>
          </a:p>
        </p:txBody>
      </p:sp>
      <p:sp>
        <p:nvSpPr>
          <p:cNvPr id="6" name="CaixaDeTexto 5"/>
          <p:cNvSpPr txBox="1"/>
          <p:nvPr/>
        </p:nvSpPr>
        <p:spPr>
          <a:xfrm>
            <a:off x="917356" y="1490008"/>
            <a:ext cx="9787295" cy="1938992"/>
          </a:xfrm>
          <a:prstGeom prst="rect">
            <a:avLst/>
          </a:prstGeom>
          <a:noFill/>
        </p:spPr>
        <p:txBody>
          <a:bodyPr wrap="none" rtlCol="0">
            <a:spAutoFit/>
          </a:bodyPr>
          <a:lstStyle/>
          <a:p>
            <a:pPr marL="800100" lvl="1" indent="-342900">
              <a:buFontTx/>
              <a:buChar char="-"/>
            </a:pPr>
            <a:r>
              <a:rPr lang="en-US" sz="2400" dirty="0">
                <a:solidFill>
                  <a:schemeClr val="bg2">
                    <a:lumMod val="25000"/>
                  </a:schemeClr>
                </a:solidFill>
                <a:latin typeface="Gobold Thin Light" panose="02000500000000000000" pitchFamily="2" charset="0"/>
              </a:rPr>
              <a:t>IAD, SAD, WAD, ECD, SID, SSD, ESD, NSD and SUD</a:t>
            </a:r>
          </a:p>
          <a:p>
            <a:pPr marL="800100" lvl="1" indent="-342900">
              <a:buFontTx/>
              <a:buChar char="-"/>
            </a:pPr>
            <a:r>
              <a:rPr lang="en-US" sz="2400" dirty="0">
                <a:solidFill>
                  <a:schemeClr val="bg2">
                    <a:lumMod val="25000"/>
                  </a:schemeClr>
                </a:solidFill>
                <a:latin typeface="Gobold Thin Light" panose="02000500000000000000" pitchFamily="2" charset="0"/>
              </a:rPr>
              <a:t>EUD – Spain and Portugal Unions</a:t>
            </a:r>
          </a:p>
          <a:p>
            <a:pPr marL="800100" lvl="1" indent="-342900">
              <a:buFontTx/>
              <a:buChar char="-"/>
            </a:pPr>
            <a:r>
              <a:rPr lang="en-US" sz="2400" dirty="0">
                <a:solidFill>
                  <a:schemeClr val="bg2">
                    <a:lumMod val="25000"/>
                  </a:schemeClr>
                </a:solidFill>
                <a:latin typeface="Gobold Thin Light" panose="02000500000000000000" pitchFamily="2" charset="0"/>
              </a:rPr>
              <a:t>SPD – Papua New-Guinea and islands</a:t>
            </a:r>
          </a:p>
          <a:p>
            <a:pPr marL="800100" lvl="1" indent="-342900">
              <a:buFontTx/>
              <a:buChar char="-"/>
            </a:pPr>
            <a:r>
              <a:rPr lang="en-US" sz="2400" dirty="0">
                <a:solidFill>
                  <a:schemeClr val="bg2">
                    <a:lumMod val="25000"/>
                  </a:schemeClr>
                </a:solidFill>
                <a:latin typeface="Gobold Thin Light" panose="02000500000000000000" pitchFamily="2" charset="0"/>
              </a:rPr>
              <a:t>MENA – will implement it in 2021</a:t>
            </a:r>
          </a:p>
          <a:p>
            <a:pPr marL="800100" lvl="1" indent="-342900">
              <a:buFontTx/>
              <a:buChar char="-"/>
            </a:pPr>
            <a:r>
              <a:rPr lang="en-US" sz="2400" b="1" dirty="0">
                <a:solidFill>
                  <a:schemeClr val="bg2">
                    <a:lumMod val="25000"/>
                  </a:schemeClr>
                </a:solidFill>
                <a:latin typeface="Gobold Thin Light" panose="02000500000000000000" pitchFamily="2" charset="0"/>
              </a:rPr>
              <a:t>More than 90% of the church’s membership is already under the COP</a:t>
            </a:r>
          </a:p>
        </p:txBody>
      </p:sp>
    </p:spTree>
    <p:extLst>
      <p:ext uri="{BB962C8B-B14F-4D97-AF65-F5344CB8AC3E}">
        <p14:creationId xmlns:p14="http://schemas.microsoft.com/office/powerpoint/2010/main" val="165163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8"/>
            <a:ext cx="12192000" cy="6858001"/>
          </a:xfrm>
          <a:prstGeom prst="rect">
            <a:avLst/>
          </a:prstGeom>
        </p:spPr>
      </p:pic>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How are the funds distributed?</a:t>
            </a:r>
          </a:p>
        </p:txBody>
      </p:sp>
      <p:sp>
        <p:nvSpPr>
          <p:cNvPr id="7" name="CaixaDeTexto 6"/>
          <p:cNvSpPr txBox="1"/>
          <p:nvPr/>
        </p:nvSpPr>
        <p:spPr>
          <a:xfrm>
            <a:off x="542108" y="2684890"/>
            <a:ext cx="6569892" cy="2862322"/>
          </a:xfrm>
          <a:prstGeom prst="rect">
            <a:avLst/>
          </a:prstGeom>
          <a:noFill/>
        </p:spPr>
        <p:txBody>
          <a:bodyPr wrap="square" rtlCol="0">
            <a:spAutoFit/>
          </a:bodyPr>
          <a:lstStyle/>
          <a:p>
            <a:pPr lvl="0">
              <a:lnSpc>
                <a:spcPct val="150000"/>
              </a:lnSpc>
            </a:pPr>
            <a:r>
              <a:rPr lang="en-US" sz="2400" dirty="0">
                <a:solidFill>
                  <a:schemeClr val="bg2">
                    <a:lumMod val="25000"/>
                  </a:schemeClr>
                </a:solidFill>
                <a:latin typeface="Gobold Thin Light" panose="02000500000000000000" pitchFamily="2" charset="0"/>
              </a:rPr>
              <a:t>- Funds are distributed to various</a:t>
            </a:r>
          </a:p>
          <a:p>
            <a:pPr lvl="0">
              <a:lnSpc>
                <a:spcPct val="150000"/>
              </a:lnSpc>
            </a:pPr>
            <a:r>
              <a:rPr lang="en-US" sz="2400" dirty="0">
                <a:solidFill>
                  <a:schemeClr val="bg2">
                    <a:lumMod val="25000"/>
                  </a:schemeClr>
                </a:solidFill>
                <a:latin typeface="Gobold Thin Light" panose="02000500000000000000" pitchFamily="2" charset="0"/>
              </a:rPr>
              <a:t>     - Departments</a:t>
            </a:r>
          </a:p>
          <a:p>
            <a:pPr lvl="0">
              <a:lnSpc>
                <a:spcPct val="150000"/>
              </a:lnSpc>
            </a:pPr>
            <a:r>
              <a:rPr lang="en-US" sz="2400" dirty="0">
                <a:solidFill>
                  <a:schemeClr val="bg2">
                    <a:lumMod val="25000"/>
                  </a:schemeClr>
                </a:solidFill>
                <a:latin typeface="Gobold Thin Light" panose="02000500000000000000" pitchFamily="2" charset="0"/>
              </a:rPr>
              <a:t>     - Services</a:t>
            </a:r>
          </a:p>
          <a:p>
            <a:pPr lvl="0">
              <a:lnSpc>
                <a:spcPct val="150000"/>
              </a:lnSpc>
            </a:pPr>
            <a:r>
              <a:rPr lang="en-US" sz="2400" dirty="0">
                <a:solidFill>
                  <a:schemeClr val="bg2">
                    <a:lumMod val="25000"/>
                  </a:schemeClr>
                </a:solidFill>
                <a:latin typeface="Gobold Thin Light" panose="02000500000000000000" pitchFamily="2" charset="0"/>
              </a:rPr>
              <a:t>     - Institutions</a:t>
            </a:r>
          </a:p>
          <a:p>
            <a:pPr lvl="0">
              <a:lnSpc>
                <a:spcPct val="150000"/>
              </a:lnSpc>
            </a:pPr>
            <a:r>
              <a:rPr lang="en-US" sz="2400" dirty="0">
                <a:solidFill>
                  <a:schemeClr val="bg2">
                    <a:lumMod val="25000"/>
                  </a:schemeClr>
                </a:solidFill>
                <a:latin typeface="Gobold Thin Light" panose="02000500000000000000" pitchFamily="2" charset="0"/>
              </a:rPr>
              <a:t>     - Activities</a:t>
            </a:r>
          </a:p>
        </p:txBody>
      </p:sp>
      <p:sp>
        <p:nvSpPr>
          <p:cNvPr id="11" name="CaixaDeTexto 10"/>
          <p:cNvSpPr txBox="1"/>
          <p:nvPr/>
        </p:nvSpPr>
        <p:spPr>
          <a:xfrm>
            <a:off x="6802483" y="2163358"/>
            <a:ext cx="4068717"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Funds are distributed according to a predetermined percentage</a:t>
            </a:r>
          </a:p>
        </p:txBody>
      </p:sp>
      <p:sp>
        <p:nvSpPr>
          <p:cNvPr id="12" name="CaixaDeTexto 11"/>
          <p:cNvSpPr txBox="1"/>
          <p:nvPr/>
        </p:nvSpPr>
        <p:spPr>
          <a:xfrm>
            <a:off x="6802483" y="3456019"/>
            <a:ext cx="4068717"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The percentage is revised as needed at least every five years</a:t>
            </a:r>
          </a:p>
        </p:txBody>
      </p:sp>
      <p:sp>
        <p:nvSpPr>
          <p:cNvPr id="13" name="CaixaDeTexto 12"/>
          <p:cNvSpPr txBox="1"/>
          <p:nvPr/>
        </p:nvSpPr>
        <p:spPr>
          <a:xfrm>
            <a:off x="542108" y="2163358"/>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All resources collected go to one fund</a:t>
            </a:r>
          </a:p>
        </p:txBody>
      </p:sp>
    </p:spTree>
    <p:extLst>
      <p:ext uri="{BB962C8B-B14F-4D97-AF65-F5344CB8AC3E}">
        <p14:creationId xmlns:p14="http://schemas.microsoft.com/office/powerpoint/2010/main" val="32399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1015663"/>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a:t>
            </a:r>
            <a:br>
              <a:rPr lang="en-US" sz="4400" b="1" dirty="0">
                <a:solidFill>
                  <a:srgbClr val="381850"/>
                </a:solidFill>
                <a:latin typeface="Gobold Bold" panose="02000500000000000000" pitchFamily="2" charset="0"/>
              </a:rPr>
            </a:br>
            <a:r>
              <a:rPr lang="en-US" sz="1600" dirty="0">
                <a:solidFill>
                  <a:schemeClr val="bg2">
                    <a:lumMod val="50000"/>
                  </a:schemeClr>
                </a:solidFill>
                <a:latin typeface="Gobold Thin Light" panose="02000500000000000000" pitchFamily="2" charset="0"/>
              </a:rPr>
              <a:t>(Working Policy 2016-2017, pages 610-611) </a:t>
            </a:r>
          </a:p>
        </p:txBody>
      </p:sp>
      <p:sp>
        <p:nvSpPr>
          <p:cNvPr id="5" name="CaixaDeTexto 4"/>
          <p:cNvSpPr txBox="1"/>
          <p:nvPr/>
        </p:nvSpPr>
        <p:spPr>
          <a:xfrm>
            <a:off x="542108" y="2676722"/>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50-60%</a:t>
            </a:r>
          </a:p>
        </p:txBody>
      </p:sp>
      <p:sp>
        <p:nvSpPr>
          <p:cNvPr id="6" name="CaixaDeTexto 5"/>
          <p:cNvSpPr txBox="1"/>
          <p:nvPr/>
        </p:nvSpPr>
        <p:spPr>
          <a:xfrm>
            <a:off x="542108" y="3361207"/>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20-30%</a:t>
            </a:r>
          </a:p>
        </p:txBody>
      </p:sp>
      <p:sp>
        <p:nvSpPr>
          <p:cNvPr id="7" name="CaixaDeTexto 6"/>
          <p:cNvSpPr txBox="1"/>
          <p:nvPr/>
        </p:nvSpPr>
        <p:spPr>
          <a:xfrm>
            <a:off x="542108" y="4037202"/>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348055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 (SID) </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454421"/>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50%</a:t>
            </a:r>
          </a:p>
        </p:txBody>
      </p:sp>
      <p:sp>
        <p:nvSpPr>
          <p:cNvPr id="6" name="CaixaDeTexto 5"/>
          <p:cNvSpPr txBox="1"/>
          <p:nvPr/>
        </p:nvSpPr>
        <p:spPr>
          <a:xfrm>
            <a:off x="542108" y="303495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20%</a:t>
            </a:r>
          </a:p>
        </p:txBody>
      </p:sp>
      <p:sp>
        <p:nvSpPr>
          <p:cNvPr id="7" name="CaixaDeTexto 6"/>
          <p:cNvSpPr txBox="1"/>
          <p:nvPr/>
        </p:nvSpPr>
        <p:spPr>
          <a:xfrm>
            <a:off x="542108" y="361549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Union: 5%</a:t>
            </a:r>
          </a:p>
        </p:txBody>
      </p:sp>
      <p:sp>
        <p:nvSpPr>
          <p:cNvPr id="8" name="CaixaDeTexto 7"/>
          <p:cNvSpPr txBox="1"/>
          <p:nvPr/>
        </p:nvSpPr>
        <p:spPr>
          <a:xfrm>
            <a:off x="542108" y="419602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Division: 5%</a:t>
            </a:r>
          </a:p>
        </p:txBody>
      </p:sp>
      <p:sp>
        <p:nvSpPr>
          <p:cNvPr id="9" name="CaixaDeTexto 8"/>
          <p:cNvSpPr txBox="1"/>
          <p:nvPr/>
        </p:nvSpPr>
        <p:spPr>
          <a:xfrm>
            <a:off x="542108" y="477656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41403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 (ESD) </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454421"/>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60%</a:t>
            </a:r>
          </a:p>
        </p:txBody>
      </p:sp>
      <p:sp>
        <p:nvSpPr>
          <p:cNvPr id="6" name="CaixaDeTexto 5"/>
          <p:cNvSpPr txBox="1"/>
          <p:nvPr/>
        </p:nvSpPr>
        <p:spPr>
          <a:xfrm>
            <a:off x="542108" y="303495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7%</a:t>
            </a:r>
          </a:p>
        </p:txBody>
      </p:sp>
      <p:sp>
        <p:nvSpPr>
          <p:cNvPr id="7" name="CaixaDeTexto 6"/>
          <p:cNvSpPr txBox="1"/>
          <p:nvPr/>
        </p:nvSpPr>
        <p:spPr>
          <a:xfrm>
            <a:off x="542108" y="361549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Union: 7%</a:t>
            </a:r>
          </a:p>
        </p:txBody>
      </p:sp>
      <p:sp>
        <p:nvSpPr>
          <p:cNvPr id="8" name="CaixaDeTexto 7"/>
          <p:cNvSpPr txBox="1"/>
          <p:nvPr/>
        </p:nvSpPr>
        <p:spPr>
          <a:xfrm>
            <a:off x="542108" y="419602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Division: 6%</a:t>
            </a:r>
          </a:p>
        </p:txBody>
      </p:sp>
      <p:sp>
        <p:nvSpPr>
          <p:cNvPr id="9" name="CaixaDeTexto 8"/>
          <p:cNvSpPr txBox="1"/>
          <p:nvPr/>
        </p:nvSpPr>
        <p:spPr>
          <a:xfrm>
            <a:off x="542108" y="477656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23026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 (SAD) </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454421"/>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60%</a:t>
            </a:r>
          </a:p>
        </p:txBody>
      </p:sp>
      <p:sp>
        <p:nvSpPr>
          <p:cNvPr id="6" name="CaixaDeTexto 5"/>
          <p:cNvSpPr txBox="1"/>
          <p:nvPr/>
        </p:nvSpPr>
        <p:spPr>
          <a:xfrm>
            <a:off x="542108" y="303495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14%</a:t>
            </a:r>
          </a:p>
        </p:txBody>
      </p:sp>
      <p:sp>
        <p:nvSpPr>
          <p:cNvPr id="7" name="CaixaDeTexto 6"/>
          <p:cNvSpPr txBox="1"/>
          <p:nvPr/>
        </p:nvSpPr>
        <p:spPr>
          <a:xfrm>
            <a:off x="542108" y="361549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Union: 3.6%</a:t>
            </a:r>
          </a:p>
        </p:txBody>
      </p:sp>
      <p:sp>
        <p:nvSpPr>
          <p:cNvPr id="8" name="CaixaDeTexto 7"/>
          <p:cNvSpPr txBox="1"/>
          <p:nvPr/>
        </p:nvSpPr>
        <p:spPr>
          <a:xfrm>
            <a:off x="542108" y="419602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Division: 2.4%</a:t>
            </a:r>
          </a:p>
        </p:txBody>
      </p:sp>
      <p:sp>
        <p:nvSpPr>
          <p:cNvPr id="9" name="CaixaDeTexto 8"/>
          <p:cNvSpPr txBox="1"/>
          <p:nvPr/>
        </p:nvSpPr>
        <p:spPr>
          <a:xfrm>
            <a:off x="542108" y="477656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79671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COP main benefit: great emphasis on Systematic Giving</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325478"/>
            <a:ext cx="5510349" cy="646331"/>
          </a:xfrm>
          <a:prstGeom prst="rect">
            <a:avLst/>
          </a:prstGeom>
          <a:noFill/>
        </p:spPr>
        <p:txBody>
          <a:bodyPr wrap="square" rtlCol="0">
            <a:spAutoFit/>
          </a:bodyPr>
          <a:lstStyle/>
          <a:p>
            <a:pPr lvl="0">
              <a:spcBef>
                <a:spcPts val="1800"/>
              </a:spcBef>
            </a:pPr>
            <a:r>
              <a:rPr lang="en-US" sz="2400" b="1" dirty="0">
                <a:solidFill>
                  <a:srgbClr val="FFC000"/>
                </a:solidFill>
                <a:latin typeface="Gobold Thin Light" panose="02000500000000000000" pitchFamily="2" charset="0"/>
              </a:rPr>
              <a:t>Regular/Systematic Giving is </a:t>
            </a:r>
            <a:r>
              <a:rPr lang="en-US" sz="3600" b="1" dirty="0">
                <a:solidFill>
                  <a:srgbClr val="FFC000"/>
                </a:solidFill>
                <a:latin typeface="Gobold Thin Light" panose="02000500000000000000" pitchFamily="2" charset="0"/>
              </a:rPr>
              <a:t>NOT</a:t>
            </a:r>
            <a:r>
              <a:rPr lang="en-US" sz="2400" b="1" dirty="0">
                <a:solidFill>
                  <a:srgbClr val="FFC000"/>
                </a:solidFill>
                <a:latin typeface="Gobold Thin Light" panose="02000500000000000000" pitchFamily="2" charset="0"/>
              </a:rPr>
              <a:t>:</a:t>
            </a:r>
          </a:p>
        </p:txBody>
      </p:sp>
      <p:sp>
        <p:nvSpPr>
          <p:cNvPr id="6" name="CaixaDeTexto 5"/>
          <p:cNvSpPr txBox="1"/>
          <p:nvPr/>
        </p:nvSpPr>
        <p:spPr>
          <a:xfrm>
            <a:off x="542108" y="3025820"/>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Emotional</a:t>
            </a:r>
          </a:p>
        </p:txBody>
      </p:sp>
      <p:sp>
        <p:nvSpPr>
          <p:cNvPr id="7" name="CaixaDeTexto 6"/>
          <p:cNvSpPr txBox="1"/>
          <p:nvPr/>
        </p:nvSpPr>
        <p:spPr>
          <a:xfrm>
            <a:off x="542108" y="3639060"/>
            <a:ext cx="6148978"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Influenced by who is running the program</a:t>
            </a:r>
          </a:p>
        </p:txBody>
      </p:sp>
      <p:sp>
        <p:nvSpPr>
          <p:cNvPr id="8" name="CaixaDeTexto 7"/>
          <p:cNvSpPr txBox="1"/>
          <p:nvPr/>
        </p:nvSpPr>
        <p:spPr>
          <a:xfrm>
            <a:off x="542108" y="4265157"/>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Influenced by the type of program</a:t>
            </a:r>
          </a:p>
        </p:txBody>
      </p:sp>
      <p:sp>
        <p:nvSpPr>
          <p:cNvPr id="9" name="CaixaDeTexto 8"/>
          <p:cNvSpPr txBox="1"/>
          <p:nvPr/>
        </p:nvSpPr>
        <p:spPr>
          <a:xfrm>
            <a:off x="542108" y="4891254"/>
            <a:ext cx="5510349"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Controlled by the donor</a:t>
            </a:r>
          </a:p>
        </p:txBody>
      </p:sp>
    </p:spTree>
    <p:extLst>
      <p:ext uri="{BB962C8B-B14F-4D97-AF65-F5344CB8AC3E}">
        <p14:creationId xmlns:p14="http://schemas.microsoft.com/office/powerpoint/2010/main" val="79427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1631948"/>
            <a:ext cx="7716521"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Systematic Giving is:</a:t>
            </a:r>
            <a:endParaRPr lang="en-US" sz="1600" dirty="0">
              <a:solidFill>
                <a:schemeClr val="bg2">
                  <a:lumMod val="50000"/>
                </a:schemeClr>
              </a:solidFill>
              <a:latin typeface="Gobold Thin Light" panose="02000500000000000000" pitchFamily="2" charset="0"/>
            </a:endParaRPr>
          </a:p>
        </p:txBody>
      </p:sp>
      <p:sp>
        <p:nvSpPr>
          <p:cNvPr id="6" name="CaixaDeTexto 5"/>
          <p:cNvSpPr txBox="1"/>
          <p:nvPr/>
        </p:nvSpPr>
        <p:spPr>
          <a:xfrm>
            <a:off x="542108" y="2708009"/>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Empowered by the Holy Spirit</a:t>
            </a:r>
          </a:p>
        </p:txBody>
      </p:sp>
      <p:sp>
        <p:nvSpPr>
          <p:cNvPr id="7" name="CaixaDeTexto 6"/>
          <p:cNvSpPr txBox="1"/>
          <p:nvPr/>
        </p:nvSpPr>
        <p:spPr>
          <a:xfrm>
            <a:off x="542108" y="3321249"/>
            <a:ext cx="6148978"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Intentional – based on a habit</a:t>
            </a:r>
          </a:p>
        </p:txBody>
      </p:sp>
      <p:sp>
        <p:nvSpPr>
          <p:cNvPr id="8" name="CaixaDeTexto 7"/>
          <p:cNvSpPr txBox="1"/>
          <p:nvPr/>
        </p:nvSpPr>
        <p:spPr>
          <a:xfrm>
            <a:off x="542108" y="3947346"/>
            <a:ext cx="5510349"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Comes from a joyful heart</a:t>
            </a:r>
          </a:p>
        </p:txBody>
      </p:sp>
      <p:sp>
        <p:nvSpPr>
          <p:cNvPr id="9" name="CaixaDeTexto 7">
            <a:extLst>
              <a:ext uri="{FF2B5EF4-FFF2-40B4-BE49-F238E27FC236}">
                <a16:creationId xmlns:a16="http://schemas.microsoft.com/office/drawing/2014/main" id="{7B54EA9C-1CEC-2243-9630-15366EEE3FC2}"/>
              </a:ext>
            </a:extLst>
          </p:cNvPr>
          <p:cNvSpPr txBox="1"/>
          <p:nvPr/>
        </p:nvSpPr>
        <p:spPr>
          <a:xfrm>
            <a:off x="545653" y="4525046"/>
            <a:ext cx="5510349"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Triggered by the blessings - income</a:t>
            </a:r>
          </a:p>
        </p:txBody>
      </p:sp>
    </p:spTree>
    <p:extLst>
      <p:ext uri="{BB962C8B-B14F-4D97-AF65-F5344CB8AC3E}">
        <p14:creationId xmlns:p14="http://schemas.microsoft.com/office/powerpoint/2010/main" val="29341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2556930"/>
            <a:ext cx="5510349"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Members are free to choose their own percentage of income to be given as offerings.</a:t>
            </a:r>
          </a:p>
        </p:txBody>
      </p:sp>
      <p:sp>
        <p:nvSpPr>
          <p:cNvPr id="5" name="CaixaDeTexto 4"/>
          <p:cNvSpPr txBox="1"/>
          <p:nvPr/>
        </p:nvSpPr>
        <p:spPr>
          <a:xfrm>
            <a:off x="542108" y="4107300"/>
            <a:ext cx="6148978"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It is not incumbent upon the member to determine what percentage of their offerings goes to which destination. </a:t>
            </a:r>
          </a:p>
        </p:txBody>
      </p:sp>
      <p:pic>
        <p:nvPicPr>
          <p:cNvPr id="9"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40490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708687"/>
            <a:ext cx="474617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New Department’s </a:t>
            </a:r>
          </a:p>
          <a:p>
            <a:r>
              <a:rPr lang="en-US" sz="4400" b="1" dirty="0">
                <a:solidFill>
                  <a:srgbClr val="381850"/>
                </a:solidFill>
                <a:latin typeface="Gobold Bold" panose="02000500000000000000" pitchFamily="2" charset="0"/>
              </a:rPr>
              <a:t>Role in 1966</a:t>
            </a:r>
          </a:p>
        </p:txBody>
      </p:sp>
      <p:sp>
        <p:nvSpPr>
          <p:cNvPr id="5" name="CaixaDeTexto 4"/>
          <p:cNvSpPr txBox="1"/>
          <p:nvPr/>
        </p:nvSpPr>
        <p:spPr>
          <a:xfrm>
            <a:off x="431075" y="2704011"/>
            <a:ext cx="4577856" cy="2308324"/>
          </a:xfrm>
          <a:prstGeom prst="rect">
            <a:avLst/>
          </a:prstGeom>
          <a:noFill/>
        </p:spPr>
        <p:txBody>
          <a:bodyPr wrap="none" rtlCol="0">
            <a:spAutoFit/>
          </a:bodyPr>
          <a:lstStyle/>
          <a:p>
            <a:pPr lvl="0">
              <a:lnSpc>
                <a:spcPct val="150000"/>
              </a:lnSpc>
            </a:pPr>
            <a:r>
              <a:rPr lang="en-US" sz="2400" dirty="0">
                <a:solidFill>
                  <a:schemeClr val="bg2">
                    <a:lumMod val="25000"/>
                  </a:schemeClr>
                </a:solidFill>
                <a:latin typeface="Gobold Thin Light" panose="02000500000000000000" pitchFamily="2" charset="0"/>
              </a:rPr>
              <a:t>- To promote spiritual revival</a:t>
            </a:r>
          </a:p>
          <a:p>
            <a:pPr lvl="0">
              <a:lnSpc>
                <a:spcPct val="150000"/>
              </a:lnSpc>
            </a:pPr>
            <a:r>
              <a:rPr lang="en-US" sz="2400" dirty="0">
                <a:solidFill>
                  <a:schemeClr val="bg2">
                    <a:lumMod val="25000"/>
                  </a:schemeClr>
                </a:solidFill>
                <a:latin typeface="Gobold Thin Light" panose="02000500000000000000" pitchFamily="2" charset="0"/>
              </a:rPr>
              <a:t>- To do fundraising for church </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budget and development projects</a:t>
            </a:r>
          </a:p>
          <a:p>
            <a:pPr>
              <a:lnSpc>
                <a:spcPct val="150000"/>
              </a:lnSpc>
            </a:pP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3260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5" name="CaixaDeTexto 4"/>
          <p:cNvSpPr txBox="1"/>
          <p:nvPr/>
        </p:nvSpPr>
        <p:spPr>
          <a:xfrm>
            <a:off x="542108" y="555190"/>
            <a:ext cx="780941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6" name="CaixaDeTexto 5"/>
          <p:cNvSpPr txBox="1"/>
          <p:nvPr/>
        </p:nvSpPr>
        <p:spPr>
          <a:xfrm>
            <a:off x="542108" y="2128137"/>
            <a:ext cx="6529252"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Eliminates calls for funds for projects.</a:t>
            </a:r>
          </a:p>
        </p:txBody>
      </p:sp>
      <p:pic>
        <p:nvPicPr>
          <p:cNvPr id="8"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9" name="CaixaDeTexto 8"/>
          <p:cNvSpPr txBox="1"/>
          <p:nvPr/>
        </p:nvSpPr>
        <p:spPr>
          <a:xfrm>
            <a:off x="542108" y="2716199"/>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There is more time to promote worship.</a:t>
            </a:r>
          </a:p>
        </p:txBody>
      </p:sp>
      <p:sp>
        <p:nvSpPr>
          <p:cNvPr id="10" name="CaixaDeTexto 9"/>
          <p:cNvSpPr txBox="1"/>
          <p:nvPr/>
        </p:nvSpPr>
        <p:spPr>
          <a:xfrm>
            <a:off x="542108" y="3304842"/>
            <a:ext cx="5684521"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Worshipers are educated to give more out   </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of their relationship with God.</a:t>
            </a:r>
          </a:p>
        </p:txBody>
      </p:sp>
      <p:sp>
        <p:nvSpPr>
          <p:cNvPr id="11" name="CaixaDeTexto 10"/>
          <p:cNvSpPr txBox="1"/>
          <p:nvPr/>
        </p:nvSpPr>
        <p:spPr>
          <a:xfrm>
            <a:off x="542107" y="4262839"/>
            <a:ext cx="5684521"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Easier to develop gratitude for blessings </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received.</a:t>
            </a:r>
          </a:p>
        </p:txBody>
      </p:sp>
    </p:spTree>
    <p:extLst>
      <p:ext uri="{BB962C8B-B14F-4D97-AF65-F5344CB8AC3E}">
        <p14:creationId xmlns:p14="http://schemas.microsoft.com/office/powerpoint/2010/main" val="19058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9363892"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1785832"/>
            <a:ext cx="5828212" cy="3739485"/>
          </a:xfrm>
          <a:prstGeom prst="rect">
            <a:avLst/>
          </a:prstGeom>
          <a:noFill/>
        </p:spPr>
        <p:txBody>
          <a:bodyPr wrap="square" rtlCol="0">
            <a:spAutoFit/>
          </a:bodyPr>
          <a:lstStyle/>
          <a:p>
            <a:pPr marL="342900" lvl="0" indent="-342900">
              <a:spcBef>
                <a:spcPts val="1800"/>
              </a:spcBef>
              <a:buFontTx/>
              <a:buChar char="-"/>
            </a:pPr>
            <a:r>
              <a:rPr lang="en-US" sz="2400" dirty="0">
                <a:solidFill>
                  <a:schemeClr val="bg2">
                    <a:lumMod val="25000"/>
                  </a:schemeClr>
                </a:solidFill>
                <a:latin typeface="Gobold Thin Light" panose="02000500000000000000" pitchFamily="2" charset="0"/>
              </a:rPr>
              <a:t>The regular worshiper is not “helping”</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any specific project.</a:t>
            </a:r>
          </a:p>
          <a:p>
            <a:pPr marL="342900" indent="-342900">
              <a:spcBef>
                <a:spcPts val="1800"/>
              </a:spcBef>
              <a:buFontTx/>
              <a:buChar char="-"/>
            </a:pPr>
            <a:r>
              <a:rPr lang="en-US" sz="2400" dirty="0">
                <a:solidFill>
                  <a:schemeClr val="bg2">
                    <a:lumMod val="25000"/>
                  </a:schemeClr>
                </a:solidFill>
                <a:latin typeface="Gobold Thin Light" panose="02000500000000000000" pitchFamily="2" charset="0"/>
              </a:rPr>
              <a:t>The worshiper gives because he/she was already “helped” (blessings).</a:t>
            </a:r>
          </a:p>
          <a:p>
            <a:pPr marL="342900" indent="-342900">
              <a:spcBef>
                <a:spcPts val="1800"/>
              </a:spcBef>
              <a:buFontTx/>
              <a:buChar char="-"/>
            </a:pPr>
            <a:r>
              <a:rPr lang="en-US" sz="2400" dirty="0">
                <a:solidFill>
                  <a:schemeClr val="bg2">
                    <a:lumMod val="25000"/>
                  </a:schemeClr>
                </a:solidFill>
                <a:latin typeface="Gobold Thin Light" panose="02000500000000000000" pitchFamily="2" charset="0"/>
              </a:rPr>
              <a:t>The worshiper gives even when there is no project promotion.</a:t>
            </a:r>
          </a:p>
          <a:p>
            <a:pPr marL="342900" indent="-342900">
              <a:spcBef>
                <a:spcPts val="1800"/>
              </a:spcBef>
              <a:buFontTx/>
              <a:buChar char="-"/>
            </a:pPr>
            <a:r>
              <a:rPr lang="en-US" sz="2400" dirty="0">
                <a:solidFill>
                  <a:schemeClr val="bg2">
                    <a:lumMod val="25000"/>
                  </a:schemeClr>
                </a:solidFill>
                <a:latin typeface="Gobold Thin Light" panose="02000500000000000000" pitchFamily="2" charset="0"/>
              </a:rPr>
              <a:t>It is a painful, but growing experience, to lose the control of “my” offering.</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28568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2556930"/>
            <a:ext cx="5510349"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Facilitates balanced support to all</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levels of the church.</a:t>
            </a: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3514324"/>
            <a:ext cx="56845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Promotes unselfish giving.</a:t>
            </a:r>
          </a:p>
        </p:txBody>
      </p:sp>
      <p:sp>
        <p:nvSpPr>
          <p:cNvPr id="7" name="CaixaDeTexto 6"/>
          <p:cNvSpPr txBox="1"/>
          <p:nvPr/>
        </p:nvSpPr>
        <p:spPr>
          <a:xfrm>
            <a:off x="542108" y="4690449"/>
            <a:ext cx="56845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Easy for new members to understand.</a:t>
            </a:r>
          </a:p>
        </p:txBody>
      </p:sp>
      <p:sp>
        <p:nvSpPr>
          <p:cNvPr id="8" name="CaixaDeTexto 7"/>
          <p:cNvSpPr txBox="1"/>
          <p:nvPr/>
        </p:nvSpPr>
        <p:spPr>
          <a:xfrm>
            <a:off x="542108" y="4102386"/>
            <a:ext cx="58877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Discourages institutional selfishness.</a:t>
            </a:r>
          </a:p>
        </p:txBody>
      </p:sp>
    </p:spTree>
    <p:extLst>
      <p:ext uri="{BB962C8B-B14F-4D97-AF65-F5344CB8AC3E}">
        <p14:creationId xmlns:p14="http://schemas.microsoft.com/office/powerpoint/2010/main" val="3060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 on the Mission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2099730"/>
            <a:ext cx="5510349"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Promotes worldwide unity (</a:t>
            </a:r>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I am part of a worldwide missionary movement</a:t>
            </a:r>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a:t>
            </a: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3248437"/>
            <a:ext cx="56845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It helps to promote a missionary mindset.</a:t>
            </a:r>
          </a:p>
        </p:txBody>
      </p:sp>
      <p:sp>
        <p:nvSpPr>
          <p:cNvPr id="8" name="CaixaDeTexto 7"/>
          <p:cNvSpPr txBox="1"/>
          <p:nvPr/>
        </p:nvSpPr>
        <p:spPr>
          <a:xfrm>
            <a:off x="542108" y="4027812"/>
            <a:ext cx="6497321"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Uses the apostolic missionary model: Jerusalem,</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Judea, Samaria and the ends of the earth.</a:t>
            </a:r>
          </a:p>
        </p:txBody>
      </p:sp>
      <p:sp>
        <p:nvSpPr>
          <p:cNvPr id="9" name="CaixaDeTexto 7">
            <a:extLst>
              <a:ext uri="{FF2B5EF4-FFF2-40B4-BE49-F238E27FC236}">
                <a16:creationId xmlns:a16="http://schemas.microsoft.com/office/drawing/2014/main" id="{FC31BF61-C9E1-E646-AD0D-3F1401FCA553}"/>
              </a:ext>
            </a:extLst>
          </p:cNvPr>
          <p:cNvSpPr txBox="1"/>
          <p:nvPr/>
        </p:nvSpPr>
        <p:spPr>
          <a:xfrm>
            <a:off x="542107" y="4982974"/>
            <a:ext cx="64973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Together, we can do more and go farther!</a:t>
            </a:r>
          </a:p>
        </p:txBody>
      </p:sp>
    </p:spTree>
    <p:extLst>
      <p:ext uri="{BB962C8B-B14F-4D97-AF65-F5344CB8AC3E}">
        <p14:creationId xmlns:p14="http://schemas.microsoft.com/office/powerpoint/2010/main" val="36040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9" name="Retângulo 2">
            <a:extLst>
              <a:ext uri="{FF2B5EF4-FFF2-40B4-BE49-F238E27FC236}">
                <a16:creationId xmlns:a16="http://schemas.microsoft.com/office/drawing/2014/main" id="{1D16ACBB-D0C2-674A-B1F6-32171649A71E}"/>
              </a:ext>
            </a:extLst>
          </p:cNvPr>
          <p:cNvSpPr/>
          <p:nvPr/>
        </p:nvSpPr>
        <p:spPr>
          <a:xfrm>
            <a:off x="612556" y="2435520"/>
            <a:ext cx="7464644" cy="3108543"/>
          </a:xfrm>
          <a:prstGeom prst="rect">
            <a:avLst/>
          </a:prstGeom>
        </p:spPr>
        <p:txBody>
          <a:bodyPr wrap="square">
            <a:spAutoFit/>
          </a:bodyPr>
          <a:lstStyle/>
          <a:p>
            <a:pPr algn="ctr"/>
            <a:r>
              <a:rPr lang="en-GB" sz="2800" dirty="0"/>
              <a:t> “To show a liberal, self-denying spirit for the success of foreign missions is a </a:t>
            </a:r>
            <a:r>
              <a:rPr lang="en-GB" sz="2800" b="1" dirty="0"/>
              <a:t>sure way </a:t>
            </a:r>
            <a:r>
              <a:rPr lang="en-GB" sz="2800" dirty="0"/>
              <a:t>to advance home missionary work; for the</a:t>
            </a:r>
            <a:r>
              <a:rPr lang="en-GB" sz="2800" b="1" dirty="0"/>
              <a:t> prosperity of the home work depends largely</a:t>
            </a:r>
            <a:r>
              <a:rPr lang="en-GB" sz="2800" dirty="0"/>
              <a:t>, under God, upon the reflex influence of the evangelical work done in countries afar off. </a:t>
            </a:r>
            <a:r>
              <a:rPr lang="is-IS" sz="2800" dirty="0"/>
              <a:t>…” </a:t>
            </a:r>
            <a:r>
              <a:rPr lang="en-GB" sz="2800" dirty="0"/>
              <a:t>GW, 465</a:t>
            </a:r>
            <a:endParaRPr lang="pt-BR" sz="2800" dirty="0">
              <a:latin typeface="Calibri" pitchFamily="34" charset="0"/>
              <a:cs typeface="Calibri" pitchFamily="34" charset="0"/>
            </a:endParaRPr>
          </a:p>
        </p:txBody>
      </p:sp>
      <p:sp>
        <p:nvSpPr>
          <p:cNvPr id="10" name="CaixaDeTexto 3">
            <a:extLst>
              <a:ext uri="{FF2B5EF4-FFF2-40B4-BE49-F238E27FC236}">
                <a16:creationId xmlns:a16="http://schemas.microsoft.com/office/drawing/2014/main" id="{DFA56C6A-0C9B-4944-BDD3-D7C9A094A97B}"/>
              </a:ext>
            </a:extLst>
          </p:cNvPr>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The “Reflex Influence” Principle and Church Growth</a:t>
            </a:r>
            <a:endParaRPr lang="en-US" sz="1600" dirty="0">
              <a:solidFill>
                <a:schemeClr val="bg2">
                  <a:lumMod val="50000"/>
                </a:schemeClr>
              </a:solidFill>
              <a:latin typeface="Gobold Thin Light" panose="02000500000000000000" pitchFamily="2" charset="0"/>
            </a:endParaRPr>
          </a:p>
        </p:txBody>
      </p:sp>
    </p:spTree>
    <p:extLst>
      <p:ext uri="{BB962C8B-B14F-4D97-AF65-F5344CB8AC3E}">
        <p14:creationId xmlns:p14="http://schemas.microsoft.com/office/powerpoint/2010/main" val="421703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Where are the prophetic voices?</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473311" y="2031806"/>
            <a:ext cx="5460561" cy="3123853"/>
          </a:xfrm>
          <a:prstGeom prst="rect">
            <a:avLst/>
          </a:prstGeom>
          <a:noFill/>
        </p:spPr>
        <p:txBody>
          <a:bodyPr wrap="square" rtlCol="0">
            <a:spAutoFit/>
          </a:bodyPr>
          <a:lstStyle/>
          <a:p>
            <a:pPr>
              <a:spcBef>
                <a:spcPts val="1800"/>
              </a:spcBef>
            </a:pPr>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We desperately need prophetic voices in our churches decrying our self-centered affluence and indifference to global needs and calling us to a joyful generosity that exalts Christ, helps the hurting and fills our souls to overflowing.</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 </a:t>
            </a:r>
            <a:r>
              <a:rPr lang="en-US" sz="2400" i="1" dirty="0">
                <a:solidFill>
                  <a:schemeClr val="bg2">
                    <a:lumMod val="25000"/>
                  </a:schemeClr>
                </a:solidFill>
                <a:latin typeface="Gobold Thin Light" panose="02000500000000000000" pitchFamily="2" charset="0"/>
              </a:rPr>
              <a:t>How Pastors Can Model and Teach What God’s Word Says About Financial Stewardship</a:t>
            </a:r>
            <a:r>
              <a:rPr lang="en-US" sz="2400" dirty="0">
                <a:solidFill>
                  <a:schemeClr val="bg2">
                    <a:lumMod val="25000"/>
                  </a:schemeClr>
                </a:solidFill>
                <a:latin typeface="Gobold Thin Light" panose="02000500000000000000" pitchFamily="2" charset="0"/>
              </a:rPr>
              <a:t>.</a:t>
            </a:r>
          </a:p>
        </p:txBody>
      </p:sp>
    </p:spTree>
    <p:extLst>
      <p:ext uri="{BB962C8B-B14F-4D97-AF65-F5344CB8AC3E}">
        <p14:creationId xmlns:p14="http://schemas.microsoft.com/office/powerpoint/2010/main" val="146291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a church inspire its members to give?</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9" y="2537474"/>
            <a:ext cx="5236122" cy="3046988"/>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One way church leaders can inspire giving is by committing the church to give away a higher percentage of its [church’s] own income.</a:t>
            </a:r>
            <a:r>
              <a:rPr lang="pt-BR" sz="2400" dirty="0">
                <a:solidFill>
                  <a:schemeClr val="bg2">
                    <a:lumMod val="25000"/>
                  </a:schemeClr>
                </a:solidFill>
                <a:latin typeface="Gobold Thin Light" panose="02000500000000000000" pitchFamily="2" charset="0"/>
              </a:rPr>
              <a:t>”</a:t>
            </a:r>
            <a:r>
              <a:rPr lang="pt-BR" sz="2400" i="1"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 </a:t>
            </a:r>
            <a:r>
              <a:rPr lang="en-US" sz="2400" i="1" dirty="0">
                <a:solidFill>
                  <a:schemeClr val="bg2">
                    <a:lumMod val="25000"/>
                  </a:schemeClr>
                </a:solidFill>
                <a:latin typeface="Gobold Thin Light" panose="02000500000000000000" pitchFamily="2" charset="0"/>
              </a:rPr>
              <a:t>How Pastors Can Model and Teach What God’s Word Says About Financial Stewardship</a:t>
            </a:r>
            <a:r>
              <a:rPr lang="en-US" sz="2400" dirty="0">
                <a:solidFill>
                  <a:schemeClr val="bg2">
                    <a:lumMod val="25000"/>
                  </a:schemeClr>
                </a:solidFill>
                <a:latin typeface="Gobold Thin Light" panose="02000500000000000000" pitchFamily="2" charset="0"/>
              </a:rPr>
              <a:t>.</a:t>
            </a:r>
          </a:p>
          <a:p>
            <a:endParaRPr lang="en-US" sz="2400" dirty="0"/>
          </a:p>
        </p:txBody>
      </p:sp>
    </p:spTree>
    <p:extLst>
      <p:ext uri="{BB962C8B-B14F-4D97-AF65-F5344CB8AC3E}">
        <p14:creationId xmlns:p14="http://schemas.microsoft.com/office/powerpoint/2010/main" val="10399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Why should churches give?</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2154056"/>
            <a:ext cx="5236122" cy="3046988"/>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For the same reason that churches wanting to discourage their people from incurring debt should not incur debt, churches wanting to encourage giving should give.</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 </a:t>
            </a:r>
            <a:r>
              <a:rPr lang="en-US" sz="2400" i="1" dirty="0">
                <a:solidFill>
                  <a:schemeClr val="bg2">
                    <a:lumMod val="25000"/>
                  </a:schemeClr>
                </a:solidFill>
                <a:latin typeface="Gobold Thin Light" panose="02000500000000000000" pitchFamily="2" charset="0"/>
              </a:rPr>
              <a:t>How Pastors Can Model and Teach What God’s Word Says About Financial Stewardship</a:t>
            </a:r>
            <a:r>
              <a:rPr lang="en-US" sz="2400" dirty="0">
                <a:solidFill>
                  <a:schemeClr val="bg2">
                    <a:lumMod val="25000"/>
                  </a:schemeClr>
                </a:solidFill>
                <a:latin typeface="Gobold Thin Light" panose="02000500000000000000" pitchFamily="2" charset="0"/>
              </a:rPr>
              <a:t>.</a:t>
            </a:r>
          </a:p>
          <a:p>
            <a:endParaRPr lang="en-US" sz="2400" dirty="0"/>
          </a:p>
        </p:txBody>
      </p:sp>
    </p:spTree>
    <p:extLst>
      <p:ext uri="{BB962C8B-B14F-4D97-AF65-F5344CB8AC3E}">
        <p14:creationId xmlns:p14="http://schemas.microsoft.com/office/powerpoint/2010/main" val="10926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Why should churches stretch themselves in giving?</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2861943"/>
            <a:ext cx="5236122" cy="2308324"/>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If we want people to stretch themselves in their stewardship of the resources God has entrusted to them, the best way to model this is for the church to stretch itself in its giving.</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a:t>
            </a:r>
            <a:endParaRPr lang="en-US" sz="2400" dirty="0"/>
          </a:p>
        </p:txBody>
      </p:sp>
    </p:spTree>
    <p:extLst>
      <p:ext uri="{BB962C8B-B14F-4D97-AF65-F5344CB8AC3E}">
        <p14:creationId xmlns:p14="http://schemas.microsoft.com/office/powerpoint/2010/main" val="31090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32"/>
            <a:ext cx="12192000" cy="6858001"/>
          </a:xfrm>
          <a:prstGeom prst="rect">
            <a:avLst/>
          </a:prstGeom>
        </p:spPr>
      </p:pic>
      <p:sp>
        <p:nvSpPr>
          <p:cNvPr id="3" name="CaixaDeTexto 2"/>
          <p:cNvSpPr txBox="1"/>
          <p:nvPr/>
        </p:nvSpPr>
        <p:spPr>
          <a:xfrm>
            <a:off x="542108" y="451932"/>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a church inspire our members to give?</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2440982"/>
            <a:ext cx="5236122" cy="3046988"/>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Individuals, families and churches can establish beachheads of strategic lifestyle, disciplined spending and generous, globally-minded giving. By infectious example, and joyful voluntary distribution of God’s wealth, we can claim more territory for Christ than we ever dreamed possible.</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a:t>
            </a:r>
            <a:endParaRPr lang="en-US" sz="2400" dirty="0"/>
          </a:p>
        </p:txBody>
      </p:sp>
    </p:spTree>
    <p:extLst>
      <p:ext uri="{BB962C8B-B14F-4D97-AF65-F5344CB8AC3E}">
        <p14:creationId xmlns:p14="http://schemas.microsoft.com/office/powerpoint/2010/main" val="2619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Three systems of offerings</a:t>
            </a:r>
          </a:p>
        </p:txBody>
      </p:sp>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891" y="2209581"/>
            <a:ext cx="1741715" cy="1741715"/>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6724" y="2209581"/>
            <a:ext cx="1741715" cy="1741715"/>
          </a:xfrm>
          <a:prstGeom prst="rect">
            <a:avLst/>
          </a:prstGeom>
        </p:spPr>
      </p:pic>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1933" y="2209581"/>
            <a:ext cx="1747464" cy="1741716"/>
          </a:xfrm>
          <a:prstGeom prst="rect">
            <a:avLst/>
          </a:prstGeom>
        </p:spPr>
      </p:pic>
      <p:sp>
        <p:nvSpPr>
          <p:cNvPr id="8" name="CaixaDeTexto 7"/>
          <p:cNvSpPr txBox="1"/>
          <p:nvPr/>
        </p:nvSpPr>
        <p:spPr>
          <a:xfrm>
            <a:off x="1383859" y="4167051"/>
            <a:ext cx="1667444" cy="830997"/>
          </a:xfrm>
          <a:prstGeom prst="rect">
            <a:avLst/>
          </a:prstGeom>
          <a:noFill/>
        </p:spPr>
        <p:txBody>
          <a:bodyPr wrap="none" rtlCol="0">
            <a:spAutoFit/>
          </a:bodyPr>
          <a:lstStyle/>
          <a:p>
            <a:pPr lvl="0" algn="ctr"/>
            <a:r>
              <a:rPr lang="en-US" sz="2400" dirty="0">
                <a:solidFill>
                  <a:srgbClr val="381850"/>
                </a:solidFill>
                <a:latin typeface="Gobold" panose="02000500000000000000" pitchFamily="2" charset="0"/>
              </a:rPr>
              <a:t>Personal</a:t>
            </a:r>
          </a:p>
          <a:p>
            <a:pPr lvl="0" algn="ctr"/>
            <a:r>
              <a:rPr lang="en-US" sz="2400" dirty="0">
                <a:solidFill>
                  <a:srgbClr val="381850"/>
                </a:solidFill>
                <a:latin typeface="Gobold" panose="02000500000000000000" pitchFamily="2" charset="0"/>
              </a:rPr>
              <a:t>Giving Plan</a:t>
            </a:r>
          </a:p>
        </p:txBody>
      </p:sp>
      <p:sp>
        <p:nvSpPr>
          <p:cNvPr id="9" name="CaixaDeTexto 8"/>
          <p:cNvSpPr txBox="1"/>
          <p:nvPr/>
        </p:nvSpPr>
        <p:spPr>
          <a:xfrm>
            <a:off x="5118042" y="4167051"/>
            <a:ext cx="1835246" cy="830997"/>
          </a:xfrm>
          <a:prstGeom prst="rect">
            <a:avLst/>
          </a:prstGeom>
          <a:noFill/>
        </p:spPr>
        <p:txBody>
          <a:bodyPr wrap="none" rtlCol="0">
            <a:spAutoFit/>
          </a:bodyPr>
          <a:lstStyle/>
          <a:p>
            <a:pPr lvl="0" algn="ctr"/>
            <a:r>
              <a:rPr lang="en-US" sz="2400" dirty="0">
                <a:solidFill>
                  <a:srgbClr val="381850"/>
                </a:solidFill>
                <a:latin typeface="Gobold" panose="02000500000000000000" pitchFamily="2" charset="0"/>
              </a:rPr>
              <a:t>Calendar</a:t>
            </a:r>
          </a:p>
          <a:p>
            <a:pPr lvl="0" algn="ctr"/>
            <a:r>
              <a:rPr lang="en-US" sz="2400" dirty="0">
                <a:solidFill>
                  <a:srgbClr val="381850"/>
                </a:solidFill>
                <a:latin typeface="Gobold" panose="02000500000000000000" pitchFamily="2" charset="0"/>
              </a:rPr>
              <a:t>of Offerings</a:t>
            </a:r>
          </a:p>
        </p:txBody>
      </p:sp>
      <p:sp>
        <p:nvSpPr>
          <p:cNvPr id="10" name="CaixaDeTexto 9"/>
          <p:cNvSpPr txBox="1"/>
          <p:nvPr/>
        </p:nvSpPr>
        <p:spPr>
          <a:xfrm>
            <a:off x="8936125" y="4167051"/>
            <a:ext cx="1992340" cy="830997"/>
          </a:xfrm>
          <a:prstGeom prst="rect">
            <a:avLst/>
          </a:prstGeom>
          <a:noFill/>
        </p:spPr>
        <p:txBody>
          <a:bodyPr wrap="none" rtlCol="0">
            <a:spAutoFit/>
          </a:bodyPr>
          <a:lstStyle/>
          <a:p>
            <a:pPr lvl="0" algn="ctr"/>
            <a:r>
              <a:rPr lang="en-US" sz="2400" dirty="0">
                <a:solidFill>
                  <a:srgbClr val="381850"/>
                </a:solidFill>
                <a:latin typeface="Gobold" panose="02000500000000000000" pitchFamily="2" charset="0"/>
              </a:rPr>
              <a:t>Combined</a:t>
            </a:r>
          </a:p>
          <a:p>
            <a:pPr lvl="0" algn="ctr"/>
            <a:r>
              <a:rPr lang="en-US" sz="2400" dirty="0">
                <a:solidFill>
                  <a:srgbClr val="381850"/>
                </a:solidFill>
                <a:latin typeface="Gobold" panose="02000500000000000000" pitchFamily="2" charset="0"/>
              </a:rPr>
              <a:t>Offering Plan</a:t>
            </a:r>
          </a:p>
        </p:txBody>
      </p:sp>
    </p:spTree>
    <p:extLst>
      <p:ext uri="{BB962C8B-B14F-4D97-AF65-F5344CB8AC3E}">
        <p14:creationId xmlns:p14="http://schemas.microsoft.com/office/powerpoint/2010/main" val="17169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8" y="286322"/>
            <a:ext cx="11107784"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I encourage church members to give primarily to </a:t>
            </a:r>
            <a:r>
              <a:rPr lang="pt-BR" sz="4400" b="1" dirty="0">
                <a:solidFill>
                  <a:srgbClr val="381850"/>
                </a:solidFill>
                <a:latin typeface="Gobold Bold" panose="02000500000000000000" pitchFamily="2" charset="0"/>
              </a:rPr>
              <a:t>“</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ministry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or</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church</a:t>
            </a:r>
            <a:r>
              <a:rPr lang="pt-BR" sz="4400" b="1" dirty="0">
                <a:solidFill>
                  <a:srgbClr val="381850"/>
                </a:solidFill>
                <a:latin typeface="Gobold Bold" panose="02000500000000000000" pitchFamily="2" charset="0"/>
              </a:rPr>
              <a:t>”</a:t>
            </a:r>
            <a:r>
              <a:rPr lang="en-US" sz="4400" b="1" dirty="0">
                <a:solidFill>
                  <a:srgbClr val="381850"/>
                </a:solidFill>
                <a:latin typeface="Gobold Bold" panose="02000500000000000000" pitchFamily="2" charset="0"/>
              </a:rPr>
              <a:t>…</a:t>
            </a:r>
          </a:p>
        </p:txBody>
      </p:sp>
      <p:sp>
        <p:nvSpPr>
          <p:cNvPr id="5" name="CaixaDeTexto 4"/>
          <p:cNvSpPr txBox="1"/>
          <p:nvPr/>
        </p:nvSpPr>
        <p:spPr>
          <a:xfrm>
            <a:off x="364308" y="2325911"/>
            <a:ext cx="8292012" cy="3416320"/>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May generate a “holy war” for funds between ministries, institutions and the local church.</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It will develop an institutional selfishness - against Christ’s principles.</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 local church will be the most negatively affected.</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There will be a pressure for congregationalism.</a:t>
            </a:r>
          </a:p>
        </p:txBody>
      </p:sp>
    </p:spTree>
    <p:extLst>
      <p:ext uri="{BB962C8B-B14F-4D97-AF65-F5344CB8AC3E}">
        <p14:creationId xmlns:p14="http://schemas.microsoft.com/office/powerpoint/2010/main" val="35977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5" name="CaixaDeTexto 4"/>
          <p:cNvSpPr txBox="1"/>
          <p:nvPr/>
        </p:nvSpPr>
        <p:spPr>
          <a:xfrm>
            <a:off x="364308" y="2899231"/>
            <a:ext cx="8292012" cy="2308324"/>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There will be tithe diversion.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 local church may weaken or even close its doors.</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Then “my ministry” would finally also be destroyed.</a:t>
            </a:r>
          </a:p>
          <a:p>
            <a:pPr marL="342900" lvl="0" indent="-342900">
              <a:buFontTx/>
              <a:buChar char="-"/>
            </a:pPr>
            <a:endParaRPr lang="en-US" sz="2400" dirty="0">
              <a:solidFill>
                <a:schemeClr val="bg2">
                  <a:lumMod val="25000"/>
                </a:schemeClr>
              </a:solidFill>
              <a:latin typeface="Gobold Thin Light" panose="02000500000000000000" pitchFamily="2" charset="0"/>
            </a:endParaRPr>
          </a:p>
        </p:txBody>
      </p:sp>
      <p:sp>
        <p:nvSpPr>
          <p:cNvPr id="7" name="CaixaDeTexto 3">
            <a:extLst>
              <a:ext uri="{FF2B5EF4-FFF2-40B4-BE49-F238E27FC236}">
                <a16:creationId xmlns:a16="http://schemas.microsoft.com/office/drawing/2014/main" id="{F57F93A3-E62A-6C41-89C7-46E338E75428}"/>
              </a:ext>
            </a:extLst>
          </p:cNvPr>
          <p:cNvSpPr txBox="1"/>
          <p:nvPr/>
        </p:nvSpPr>
        <p:spPr>
          <a:xfrm>
            <a:off x="364308" y="591122"/>
            <a:ext cx="11107784"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I encourage church members to give primarily to </a:t>
            </a:r>
            <a:r>
              <a:rPr lang="pt-BR" sz="4400" b="1" dirty="0">
                <a:solidFill>
                  <a:srgbClr val="381850"/>
                </a:solidFill>
                <a:latin typeface="Gobold Bold" panose="02000500000000000000" pitchFamily="2" charset="0"/>
              </a:rPr>
              <a:t>“</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ministry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or</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church</a:t>
            </a:r>
            <a:r>
              <a:rPr lang="pt-BR" sz="4400" b="1" dirty="0">
                <a:solidFill>
                  <a:srgbClr val="381850"/>
                </a:solidFill>
                <a:latin typeface="Gobold Bold" panose="02000500000000000000" pitchFamily="2" charset="0"/>
              </a:rPr>
              <a:t>”</a:t>
            </a:r>
            <a:r>
              <a:rPr lang="en-US" sz="4400" b="1" dirty="0">
                <a:solidFill>
                  <a:srgbClr val="381850"/>
                </a:solidFill>
                <a:latin typeface="Gobold Bold" panose="02000500000000000000" pitchFamily="2" charset="0"/>
              </a:rPr>
              <a:t>…</a:t>
            </a:r>
          </a:p>
        </p:txBody>
      </p:sp>
    </p:spTree>
    <p:extLst>
      <p:ext uri="{BB962C8B-B14F-4D97-AF65-F5344CB8AC3E}">
        <p14:creationId xmlns:p14="http://schemas.microsoft.com/office/powerpoint/2010/main" val="19733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7" y="377762"/>
            <a:ext cx="10688005"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to do if I believe that “my ministry/church” needs to receive more?</a:t>
            </a:r>
          </a:p>
        </p:txBody>
      </p:sp>
      <p:sp>
        <p:nvSpPr>
          <p:cNvPr id="5" name="CaixaDeTexto 4"/>
          <p:cNvSpPr txBox="1"/>
          <p:nvPr/>
        </p:nvSpPr>
        <p:spPr>
          <a:xfrm>
            <a:off x="364308" y="2259151"/>
            <a:ext cx="8292012" cy="3416320"/>
          </a:xfrm>
          <a:prstGeom prst="rect">
            <a:avLst/>
          </a:prstGeom>
          <a:noFill/>
        </p:spPr>
        <p:txBody>
          <a:bodyPr wrap="square" rtlCol="0">
            <a:spAutoFit/>
          </a:bodyPr>
          <a:lstStyle/>
          <a:p>
            <a:pPr lvl="0"/>
            <a:r>
              <a:rPr lang="en-US" sz="2400" b="1" dirty="0">
                <a:solidFill>
                  <a:schemeClr val="accent2"/>
                </a:solidFill>
                <a:latin typeface="Gobold Thin Light" panose="02000500000000000000" pitchFamily="2" charset="0"/>
              </a:rPr>
              <a:t>I need to work in order to have: </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More members giving to “all”, with an unselfish missionary mindset.</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Members increasing the percentage they give of their income.</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In that way, all church entities, projects and ministries, all around the world, will equally grow.</a:t>
            </a:r>
          </a:p>
        </p:txBody>
      </p:sp>
    </p:spTree>
    <p:extLst>
      <p:ext uri="{BB962C8B-B14F-4D97-AF65-F5344CB8AC3E}">
        <p14:creationId xmlns:p14="http://schemas.microsoft.com/office/powerpoint/2010/main" val="24401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591122"/>
            <a:ext cx="5170543"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I help?</a:t>
            </a:r>
          </a:p>
        </p:txBody>
      </p:sp>
      <p:sp>
        <p:nvSpPr>
          <p:cNvPr id="4" name="CaixaDeTexto 3"/>
          <p:cNvSpPr txBox="1"/>
          <p:nvPr/>
        </p:nvSpPr>
        <p:spPr>
          <a:xfrm>
            <a:off x="325083" y="2032183"/>
            <a:ext cx="5755560" cy="3046988"/>
          </a:xfrm>
          <a:prstGeom prst="rect">
            <a:avLst/>
          </a:prstGeom>
          <a:noFill/>
        </p:spPr>
        <p:txBody>
          <a:bodyPr wrap="square" rtlCol="0">
            <a:spAutoFit/>
          </a:bodyPr>
          <a:lstStyle/>
          <a:p>
            <a:pPr lvl="0"/>
            <a:r>
              <a:rPr lang="en-US" sz="2400" b="1" dirty="0">
                <a:solidFill>
                  <a:schemeClr val="accent2"/>
                </a:solidFill>
                <a:latin typeface="Gobold Thin Light" panose="02000500000000000000" pitchFamily="2" charset="0"/>
              </a:rPr>
              <a:t>1. By promoting the Combined Offering Plan</a:t>
            </a:r>
            <a:r>
              <a:rPr lang="en-US" sz="2400" dirty="0">
                <a:solidFill>
                  <a:schemeClr val="accent2"/>
                </a:solidFill>
                <a:latin typeface="Gobold Thin Light" panose="02000500000000000000" pitchFamily="2" charset="0"/>
              </a:rPr>
              <a:t>, which promotes:</a:t>
            </a:r>
          </a:p>
          <a:p>
            <a:pPr lvl="0"/>
            <a:endParaRPr lang="en-US" sz="2400" dirty="0">
              <a:solidFill>
                <a:schemeClr val="accent2"/>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Mission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 broad, unselfish vision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Equity in distribution</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9959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768922"/>
            <a:ext cx="5170543"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I help?</a:t>
            </a:r>
          </a:p>
        </p:txBody>
      </p:sp>
      <p:sp>
        <p:nvSpPr>
          <p:cNvPr id="4" name="CaixaDeTexto 3"/>
          <p:cNvSpPr txBox="1"/>
          <p:nvPr/>
        </p:nvSpPr>
        <p:spPr>
          <a:xfrm>
            <a:off x="553683" y="2616383"/>
            <a:ext cx="5755560" cy="2677656"/>
          </a:xfrm>
          <a:prstGeom prst="rect">
            <a:avLst/>
          </a:prstGeom>
          <a:noFill/>
        </p:spPr>
        <p:txBody>
          <a:bodyPr wrap="square" rtlCol="0">
            <a:spAutoFit/>
          </a:bodyPr>
          <a:lstStyle/>
          <a:p>
            <a:pPr lvl="0"/>
            <a:r>
              <a:rPr lang="en-US" sz="2400" b="1" dirty="0">
                <a:solidFill>
                  <a:schemeClr val="accent2"/>
                </a:solidFill>
                <a:latin typeface="Gobold Thin Light" panose="02000500000000000000" pitchFamily="2" charset="0"/>
              </a:rPr>
              <a:t>2. By promoting </a:t>
            </a:r>
            <a:r>
              <a:rPr lang="pt-BR" sz="2400" b="1" dirty="0">
                <a:solidFill>
                  <a:schemeClr val="accent2"/>
                </a:solidFill>
                <a:latin typeface="Gobold Thin Light" panose="02000500000000000000" pitchFamily="2" charset="0"/>
              </a:rPr>
              <a:t>“</a:t>
            </a:r>
            <a:r>
              <a:rPr lang="en-US" sz="2400" b="1" dirty="0">
                <a:solidFill>
                  <a:schemeClr val="accent2"/>
                </a:solidFill>
                <a:latin typeface="Gobold Thin Light" panose="02000500000000000000" pitchFamily="2" charset="0"/>
              </a:rPr>
              <a:t>Promise</a:t>
            </a:r>
            <a:r>
              <a:rPr lang="pt-BR" sz="2400" b="1" dirty="0">
                <a:solidFill>
                  <a:schemeClr val="accent2"/>
                </a:solidFill>
                <a:latin typeface="Gobold Thin Light" panose="02000500000000000000" pitchFamily="2" charset="0"/>
              </a:rPr>
              <a:t>” as a</a:t>
            </a:r>
            <a:r>
              <a:rPr lang="en-US" sz="2400" b="1" dirty="0">
                <a:solidFill>
                  <a:schemeClr val="accent2"/>
                </a:solidFill>
                <a:latin typeface="Gobold Thin Light" panose="02000500000000000000" pitchFamily="2" charset="0"/>
              </a:rPr>
              <a:t>:</a:t>
            </a:r>
          </a:p>
          <a:p>
            <a:pPr lvl="0"/>
            <a:endParaRPr lang="en-US" sz="2400" dirty="0">
              <a:solidFill>
                <a:schemeClr val="accent2"/>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 percentage based regular and systematic offering giving.</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An act of worship, not as a </a:t>
            </a:r>
            <a:r>
              <a:rPr lang="pt-BR" sz="2400" dirty="0">
                <a:solidFill>
                  <a:schemeClr val="bg2">
                    <a:lumMod val="25000"/>
                  </a:schemeClr>
                </a:solidFill>
                <a:latin typeface="Gobold Thin Light" panose="02000500000000000000" pitchFamily="2" charset="0"/>
              </a:rPr>
              <a:t>“</a:t>
            </a:r>
            <a:r>
              <a:rPr lang="pt-BR" sz="2400" dirty="0" err="1">
                <a:solidFill>
                  <a:schemeClr val="bg2">
                    <a:lumMod val="25000"/>
                  </a:schemeClr>
                </a:solidFill>
                <a:latin typeface="Gobold Thin Light" panose="02000500000000000000" pitchFamily="2" charset="0"/>
              </a:rPr>
              <a:t>donation</a:t>
            </a:r>
            <a:r>
              <a:rPr lang="pt-BR" sz="2400" dirty="0">
                <a:solidFill>
                  <a:schemeClr val="bg2">
                    <a:lumMod val="25000"/>
                  </a:schemeClr>
                </a:solidFill>
                <a:latin typeface="Gobold Thin Light" panose="02000500000000000000" pitchFamily="2" charset="0"/>
              </a:rPr>
              <a:t>”.</a:t>
            </a:r>
            <a:endParaRPr lang="en-US" sz="2400" dirty="0">
              <a:solidFill>
                <a:schemeClr val="bg2">
                  <a:lumMod val="25000"/>
                </a:schemeClr>
              </a:solidFill>
              <a:latin typeface="Gobold Thin Light" panose="02000500000000000000" pitchFamily="2" charset="0"/>
            </a:endParaRPr>
          </a:p>
          <a:p>
            <a:pPr lvl="0"/>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16548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768922"/>
            <a:ext cx="5170543"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I help?</a:t>
            </a:r>
          </a:p>
        </p:txBody>
      </p:sp>
      <p:sp>
        <p:nvSpPr>
          <p:cNvPr id="4" name="CaixaDeTexto 3"/>
          <p:cNvSpPr txBox="1"/>
          <p:nvPr/>
        </p:nvSpPr>
        <p:spPr>
          <a:xfrm>
            <a:off x="423057" y="1832611"/>
            <a:ext cx="5520544" cy="3785652"/>
          </a:xfrm>
          <a:prstGeom prst="rect">
            <a:avLst/>
          </a:prstGeom>
          <a:noFill/>
        </p:spPr>
        <p:txBody>
          <a:bodyPr wrap="square" rtlCol="0">
            <a:spAutoFit/>
          </a:bodyPr>
          <a:lstStyle/>
          <a:p>
            <a:pPr marL="457200" lvl="0" indent="-457200">
              <a:buFont typeface="+mj-lt"/>
              <a:buAutoNum type="arabicPeriod" startAt="3"/>
            </a:pPr>
            <a:r>
              <a:rPr lang="en-US" sz="2400" b="1" dirty="0">
                <a:solidFill>
                  <a:schemeClr val="accent2"/>
                </a:solidFill>
                <a:latin typeface="Gobold Thin Light" panose="02000500000000000000" pitchFamily="2" charset="0"/>
              </a:rPr>
              <a:t>By providing appropriate information in the tithe/promise envelopes:</a:t>
            </a:r>
          </a:p>
          <a:p>
            <a:pPr lvl="0"/>
            <a:endParaRPr lang="en-US" sz="2400" dirty="0">
              <a:solidFill>
                <a:schemeClr val="accent2"/>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Radically limiting to tithe and Promise the options suggested in the envelope.</a:t>
            </a:r>
          </a:p>
          <a:p>
            <a:pPr lvl="0"/>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Leaving blank lines under “Other”.</a:t>
            </a:r>
          </a:p>
          <a:p>
            <a:pPr lvl="0"/>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Providing explanations about the COP and destination of tithe/promise.</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219843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about Project Giving or Special Offerings?</a:t>
            </a:r>
            <a:endParaRPr lang="en-US" sz="1600" dirty="0">
              <a:solidFill>
                <a:schemeClr val="bg2">
                  <a:lumMod val="50000"/>
                </a:schemeClr>
              </a:solidFill>
              <a:latin typeface="Gobold Thin Light" panose="02000500000000000000" pitchFamily="2" charset="0"/>
            </a:endParaRPr>
          </a:p>
        </p:txBody>
      </p:sp>
      <p:sp>
        <p:nvSpPr>
          <p:cNvPr id="11" name="Retângulo 2">
            <a:extLst>
              <a:ext uri="{FF2B5EF4-FFF2-40B4-BE49-F238E27FC236}">
                <a16:creationId xmlns:a16="http://schemas.microsoft.com/office/drawing/2014/main" id="{39FB0984-FCF8-3B4A-8CAF-18F3F403C264}"/>
              </a:ext>
            </a:extLst>
          </p:cNvPr>
          <p:cNvSpPr/>
          <p:nvPr/>
        </p:nvSpPr>
        <p:spPr>
          <a:xfrm>
            <a:off x="1056168" y="2368964"/>
            <a:ext cx="10079664" cy="3046988"/>
          </a:xfrm>
          <a:prstGeom prst="rect">
            <a:avLst/>
          </a:prstGeom>
        </p:spPr>
        <p:txBody>
          <a:bodyPr wrap="square">
            <a:spAutoFit/>
          </a:bodyPr>
          <a:lstStyle/>
          <a:p>
            <a:r>
              <a:rPr lang="en-US" sz="2400" dirty="0">
                <a:latin typeface="Calibri" pitchFamily="34" charset="0"/>
              </a:rPr>
              <a:t>“</a:t>
            </a:r>
            <a:r>
              <a:rPr lang="en-GB" sz="2400" dirty="0">
                <a:latin typeface="Calibri" pitchFamily="34" charset="0"/>
              </a:rPr>
              <a:t>A conscientious few made returns to God of about </a:t>
            </a:r>
            <a:r>
              <a:rPr lang="en-GB" sz="2400" b="1" dirty="0">
                <a:solidFill>
                  <a:srgbClr val="FFC000"/>
                </a:solidFill>
                <a:latin typeface="Calibri" pitchFamily="34" charset="0"/>
              </a:rPr>
              <a:t>one third </a:t>
            </a:r>
            <a:r>
              <a:rPr lang="en-GB" sz="2400" dirty="0">
                <a:latin typeface="Calibri" pitchFamily="34" charset="0"/>
              </a:rPr>
              <a:t>of all their income for the benefit of religious interests and for the poor. These exactions were not from a particular class of the people, but from all, the requirement being proportioned according to the amount possessed. Besides all these </a:t>
            </a:r>
            <a:r>
              <a:rPr lang="en-GB" sz="2400" b="1" dirty="0">
                <a:solidFill>
                  <a:srgbClr val="FFC000"/>
                </a:solidFill>
                <a:latin typeface="Calibri" pitchFamily="34" charset="0"/>
              </a:rPr>
              <a:t>systematic and regular donations </a:t>
            </a:r>
            <a:r>
              <a:rPr lang="en-GB" sz="2400" dirty="0">
                <a:latin typeface="Calibri" pitchFamily="34" charset="0"/>
              </a:rPr>
              <a:t>there were special objects calling for </a:t>
            </a:r>
            <a:r>
              <a:rPr lang="en-GB" sz="2400" b="1" dirty="0">
                <a:solidFill>
                  <a:srgbClr val="FFC000"/>
                </a:solidFill>
                <a:latin typeface="Calibri" pitchFamily="34" charset="0"/>
              </a:rPr>
              <a:t>freewill offerings</a:t>
            </a:r>
            <a:r>
              <a:rPr lang="en-GB" sz="2400" dirty="0">
                <a:latin typeface="Calibri" pitchFamily="34" charset="0"/>
              </a:rPr>
              <a:t>, such as the tabernacle built in the wilderness and the temple erected at Jerusalem. These drafts were made by God upon the people for their own good, as well as to sustain His service.” 1 TT 546.</a:t>
            </a:r>
            <a:endParaRPr lang="en-US" sz="2400" dirty="0">
              <a:latin typeface="Calibri" pitchFamily="34" charset="0"/>
            </a:endParaRPr>
          </a:p>
        </p:txBody>
      </p:sp>
    </p:spTree>
    <p:extLst>
      <p:ext uri="{BB962C8B-B14F-4D97-AF65-F5344CB8AC3E}">
        <p14:creationId xmlns:p14="http://schemas.microsoft.com/office/powerpoint/2010/main" val="40308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3">
            <a:extLst>
              <a:ext uri="{FF2B5EF4-FFF2-40B4-BE49-F238E27FC236}">
                <a16:creationId xmlns:a16="http://schemas.microsoft.com/office/drawing/2014/main" id="{DFA56C6A-0C9B-4944-BDD3-D7C9A094A97B}"/>
              </a:ext>
            </a:extLst>
          </p:cNvPr>
          <p:cNvSpPr txBox="1"/>
          <p:nvPr/>
        </p:nvSpPr>
        <p:spPr>
          <a:xfrm>
            <a:off x="630002" y="494238"/>
            <a:ext cx="9221035"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Suggestion for Project Giving</a:t>
            </a:r>
            <a:endParaRPr lang="en-US" sz="1600" dirty="0">
              <a:solidFill>
                <a:schemeClr val="bg2">
                  <a:lumMod val="50000"/>
                </a:schemeClr>
              </a:solidFill>
              <a:latin typeface="Gobold Thin Light" panose="02000500000000000000" pitchFamily="2" charset="0"/>
            </a:endParaRPr>
          </a:p>
        </p:txBody>
      </p:sp>
      <p:sp>
        <p:nvSpPr>
          <p:cNvPr id="57" name="Rectangle 3">
            <a:extLst>
              <a:ext uri="{FF2B5EF4-FFF2-40B4-BE49-F238E27FC236}">
                <a16:creationId xmlns:a16="http://schemas.microsoft.com/office/drawing/2014/main" id="{5ADDD295-2FE3-DD47-8FE7-FAB46FA1F79A}"/>
              </a:ext>
            </a:extLst>
          </p:cNvPr>
          <p:cNvSpPr>
            <a:spLocks noChangeArrowheads="1"/>
          </p:cNvSpPr>
          <p:nvPr/>
        </p:nvSpPr>
        <p:spPr bwMode="auto">
          <a:xfrm>
            <a:off x="630004" y="2272938"/>
            <a:ext cx="3446174" cy="6219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sz="2000" b="1" dirty="0">
                <a:solidFill>
                  <a:srgbClr val="C19101"/>
                </a:solidFill>
                <a:cs typeface="Arial" panose="020B0604020202020204" pitchFamily="34" charset="0"/>
              </a:rPr>
              <a:t>TITHE</a:t>
            </a:r>
          </a:p>
        </p:txBody>
      </p:sp>
      <p:sp>
        <p:nvSpPr>
          <p:cNvPr id="58" name="Rectangle 4">
            <a:extLst>
              <a:ext uri="{FF2B5EF4-FFF2-40B4-BE49-F238E27FC236}">
                <a16:creationId xmlns:a16="http://schemas.microsoft.com/office/drawing/2014/main" id="{8A9C6925-3644-AA40-83EF-FC2365311FFD}"/>
              </a:ext>
            </a:extLst>
          </p:cNvPr>
          <p:cNvSpPr>
            <a:spLocks noChangeArrowheads="1"/>
          </p:cNvSpPr>
          <p:nvPr/>
        </p:nvSpPr>
        <p:spPr bwMode="auto">
          <a:xfrm>
            <a:off x="4076178" y="2266856"/>
            <a:ext cx="2211528" cy="62358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cs typeface="Arial" panose="020B0604020202020204" pitchFamily="34" charset="0"/>
              </a:rPr>
              <a:t>10%</a:t>
            </a:r>
          </a:p>
        </p:txBody>
      </p:sp>
      <p:sp>
        <p:nvSpPr>
          <p:cNvPr id="59" name="Rectangle 12">
            <a:extLst>
              <a:ext uri="{FF2B5EF4-FFF2-40B4-BE49-F238E27FC236}">
                <a16:creationId xmlns:a16="http://schemas.microsoft.com/office/drawing/2014/main" id="{3404280A-3654-0B4E-B9BA-D07B63430917}"/>
              </a:ext>
            </a:extLst>
          </p:cNvPr>
          <p:cNvSpPr>
            <a:spLocks noChangeArrowheads="1"/>
          </p:cNvSpPr>
          <p:nvPr/>
        </p:nvSpPr>
        <p:spPr bwMode="auto">
          <a:xfrm>
            <a:off x="4076178" y="1651000"/>
            <a:ext cx="2211528" cy="62174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cs typeface="Arial" panose="020B0604020202020204" pitchFamily="34" charset="0"/>
              </a:rPr>
              <a:t>Percentage</a:t>
            </a:r>
            <a:r>
              <a:rPr lang="en-US" sz="2800" b="1" dirty="0">
                <a:solidFill>
                  <a:srgbClr val="C19101"/>
                </a:solidFill>
                <a:latin typeface="+mj-lt"/>
              </a:rPr>
              <a:t> </a:t>
            </a:r>
            <a:endParaRPr lang="en-US" sz="3200" b="1" dirty="0">
              <a:solidFill>
                <a:srgbClr val="C19101"/>
              </a:solidFill>
              <a:latin typeface="+mj-lt"/>
            </a:endParaRPr>
          </a:p>
        </p:txBody>
      </p:sp>
      <p:sp>
        <p:nvSpPr>
          <p:cNvPr id="60" name="Rectangle 13">
            <a:extLst>
              <a:ext uri="{FF2B5EF4-FFF2-40B4-BE49-F238E27FC236}">
                <a16:creationId xmlns:a16="http://schemas.microsoft.com/office/drawing/2014/main" id="{64789513-C9F1-4944-AA36-82F282206BC8}"/>
              </a:ext>
            </a:extLst>
          </p:cNvPr>
          <p:cNvSpPr>
            <a:spLocks noChangeArrowheads="1"/>
          </p:cNvSpPr>
          <p:nvPr/>
        </p:nvSpPr>
        <p:spPr bwMode="auto">
          <a:xfrm>
            <a:off x="630004" y="1651001"/>
            <a:ext cx="3446174" cy="6219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cs typeface="Arial" panose="020B0604020202020204" pitchFamily="34" charset="0"/>
              </a:rPr>
              <a:t>Donations</a:t>
            </a:r>
            <a:endParaRPr lang="en-US" altLang="en-US" sz="3200" b="1" dirty="0">
              <a:solidFill>
                <a:srgbClr val="FFFFFF"/>
              </a:solidFill>
              <a:cs typeface="Arial" panose="020B0604020202020204" pitchFamily="34" charset="0"/>
            </a:endParaRPr>
          </a:p>
        </p:txBody>
      </p:sp>
      <p:sp>
        <p:nvSpPr>
          <p:cNvPr id="61" name="Rectangle 4">
            <a:extLst>
              <a:ext uri="{FF2B5EF4-FFF2-40B4-BE49-F238E27FC236}">
                <a16:creationId xmlns:a16="http://schemas.microsoft.com/office/drawing/2014/main" id="{28B51667-AE46-F945-9CB8-F9883FCFBE5B}"/>
              </a:ext>
            </a:extLst>
          </p:cNvPr>
          <p:cNvSpPr>
            <a:spLocks noChangeArrowheads="1"/>
          </p:cNvSpPr>
          <p:nvPr/>
        </p:nvSpPr>
        <p:spPr bwMode="auto">
          <a:xfrm>
            <a:off x="8899476" y="2272056"/>
            <a:ext cx="2632121" cy="62282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Brought to </a:t>
            </a:r>
          </a:p>
          <a:p>
            <a:r>
              <a:rPr lang="en-US" sz="2000" dirty="0"/>
              <a:t>the Storehouse</a:t>
            </a:r>
          </a:p>
        </p:txBody>
      </p:sp>
      <p:sp>
        <p:nvSpPr>
          <p:cNvPr id="62" name="Rectangle 12">
            <a:extLst>
              <a:ext uri="{FF2B5EF4-FFF2-40B4-BE49-F238E27FC236}">
                <a16:creationId xmlns:a16="http://schemas.microsoft.com/office/drawing/2014/main" id="{2BCC7DC2-266D-6B48-BA7A-26A22DB5A4AE}"/>
              </a:ext>
            </a:extLst>
          </p:cNvPr>
          <p:cNvSpPr>
            <a:spLocks noChangeArrowheads="1"/>
          </p:cNvSpPr>
          <p:nvPr/>
        </p:nvSpPr>
        <p:spPr bwMode="auto">
          <a:xfrm>
            <a:off x="8899477" y="1651000"/>
            <a:ext cx="2632121" cy="6219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rPr>
              <a:t>Administration</a:t>
            </a:r>
            <a:endParaRPr lang="en-US" sz="3200" b="1" dirty="0">
              <a:solidFill>
                <a:srgbClr val="C19101"/>
              </a:solidFill>
            </a:endParaRPr>
          </a:p>
        </p:txBody>
      </p:sp>
      <p:sp>
        <p:nvSpPr>
          <p:cNvPr id="63" name="Rectangle 3">
            <a:extLst>
              <a:ext uri="{FF2B5EF4-FFF2-40B4-BE49-F238E27FC236}">
                <a16:creationId xmlns:a16="http://schemas.microsoft.com/office/drawing/2014/main" id="{F8097C28-845E-4D42-95A5-DAAA648E3ECC}"/>
              </a:ext>
            </a:extLst>
          </p:cNvPr>
          <p:cNvSpPr>
            <a:spLocks noChangeArrowheads="1"/>
          </p:cNvSpPr>
          <p:nvPr/>
        </p:nvSpPr>
        <p:spPr bwMode="auto">
          <a:xfrm>
            <a:off x="630004" y="2890636"/>
            <a:ext cx="3446174" cy="88035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endParaRPr lang="en-US" sz="2000" b="1" dirty="0"/>
          </a:p>
          <a:p>
            <a:pPr algn="l"/>
            <a:r>
              <a:rPr lang="en-US" sz="2000" b="1" dirty="0">
                <a:solidFill>
                  <a:srgbClr val="C19101"/>
                </a:solidFill>
              </a:rPr>
              <a:t>PROMISE</a:t>
            </a:r>
          </a:p>
          <a:p>
            <a:pPr algn="l"/>
            <a:r>
              <a:rPr lang="en-US" sz="2000" dirty="0"/>
              <a:t>Regular/Systematic Offering</a:t>
            </a:r>
          </a:p>
          <a:p>
            <a:pPr algn="l"/>
            <a:endParaRPr lang="en-US" sz="2000" b="1" dirty="0">
              <a:latin typeface="+mj-lt"/>
            </a:endParaRPr>
          </a:p>
        </p:txBody>
      </p:sp>
      <p:sp>
        <p:nvSpPr>
          <p:cNvPr id="64" name="Rectangle 4">
            <a:extLst>
              <a:ext uri="{FF2B5EF4-FFF2-40B4-BE49-F238E27FC236}">
                <a16:creationId xmlns:a16="http://schemas.microsoft.com/office/drawing/2014/main" id="{15E567DD-992E-AA4B-9E36-97902E766356}"/>
              </a:ext>
            </a:extLst>
          </p:cNvPr>
          <p:cNvSpPr>
            <a:spLocks noChangeArrowheads="1"/>
          </p:cNvSpPr>
          <p:nvPr/>
        </p:nvSpPr>
        <p:spPr bwMode="auto">
          <a:xfrm>
            <a:off x="4076177" y="2889637"/>
            <a:ext cx="2211529" cy="882513"/>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____% (Chosen </a:t>
            </a:r>
          </a:p>
          <a:p>
            <a:r>
              <a:rPr lang="en-US" sz="2000" dirty="0"/>
              <a:t>by the believer)</a:t>
            </a:r>
          </a:p>
        </p:txBody>
      </p:sp>
      <p:sp>
        <p:nvSpPr>
          <p:cNvPr id="65" name="Rectangle 4">
            <a:extLst>
              <a:ext uri="{FF2B5EF4-FFF2-40B4-BE49-F238E27FC236}">
                <a16:creationId xmlns:a16="http://schemas.microsoft.com/office/drawing/2014/main" id="{5F4F8E43-4D9B-CE4D-9BDB-AB5806FD3A4F}"/>
              </a:ext>
            </a:extLst>
          </p:cNvPr>
          <p:cNvSpPr>
            <a:spLocks noChangeArrowheads="1"/>
          </p:cNvSpPr>
          <p:nvPr/>
        </p:nvSpPr>
        <p:spPr bwMode="auto">
          <a:xfrm>
            <a:off x="8899476" y="2889475"/>
            <a:ext cx="2632124" cy="890171"/>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Brought to the </a:t>
            </a:r>
          </a:p>
          <a:p>
            <a:r>
              <a:rPr lang="en-US" sz="2000" dirty="0"/>
              <a:t>Storehouse</a:t>
            </a:r>
          </a:p>
        </p:txBody>
      </p:sp>
      <p:sp>
        <p:nvSpPr>
          <p:cNvPr id="66" name="Rectangle 3">
            <a:extLst>
              <a:ext uri="{FF2B5EF4-FFF2-40B4-BE49-F238E27FC236}">
                <a16:creationId xmlns:a16="http://schemas.microsoft.com/office/drawing/2014/main" id="{5092908D-8DDB-D54B-A79C-563B8906BDF3}"/>
              </a:ext>
            </a:extLst>
          </p:cNvPr>
          <p:cNvSpPr>
            <a:spLocks noChangeArrowheads="1"/>
          </p:cNvSpPr>
          <p:nvPr/>
        </p:nvSpPr>
        <p:spPr bwMode="auto">
          <a:xfrm>
            <a:off x="630002" y="3770995"/>
            <a:ext cx="3446176" cy="1345039"/>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sz="2000" b="1" dirty="0">
                <a:solidFill>
                  <a:srgbClr val="C19101"/>
                </a:solidFill>
                <a:cs typeface="Arial" panose="020B0604020202020204" pitchFamily="34" charset="0"/>
              </a:rPr>
              <a:t>SECOND TITHE PRINCIPLE</a:t>
            </a:r>
            <a:endParaRPr lang="en-US" sz="2000" dirty="0">
              <a:cs typeface="Arial" panose="020B0604020202020204" pitchFamily="34" charset="0"/>
            </a:endParaRPr>
          </a:p>
          <a:p>
            <a:pPr algn="l"/>
            <a:r>
              <a:rPr lang="en-US" sz="2000" dirty="0">
                <a:cs typeface="Arial" panose="020B0604020202020204" pitchFamily="34" charset="0"/>
              </a:rPr>
              <a:t>Charity, Religious Education, </a:t>
            </a:r>
          </a:p>
          <a:p>
            <a:pPr algn="l"/>
            <a:r>
              <a:rPr lang="en-US" sz="2000" dirty="0">
                <a:cs typeface="Arial" panose="020B0604020202020204" pitchFamily="34" charset="0"/>
              </a:rPr>
              <a:t>Individual Missionary Projects,</a:t>
            </a:r>
          </a:p>
          <a:p>
            <a:pPr algn="l"/>
            <a:r>
              <a:rPr lang="en-US" sz="2000" dirty="0">
                <a:cs typeface="Arial" panose="020B0604020202020204" pitchFamily="34" charset="0"/>
              </a:rPr>
              <a:t>Supporting Ministries</a:t>
            </a:r>
          </a:p>
        </p:txBody>
      </p:sp>
      <p:sp>
        <p:nvSpPr>
          <p:cNvPr id="67" name="Rectangle 4">
            <a:extLst>
              <a:ext uri="{FF2B5EF4-FFF2-40B4-BE49-F238E27FC236}">
                <a16:creationId xmlns:a16="http://schemas.microsoft.com/office/drawing/2014/main" id="{A6FCAA3E-4293-554D-B366-36674C18315B}"/>
              </a:ext>
            </a:extLst>
          </p:cNvPr>
          <p:cNvSpPr>
            <a:spLocks noChangeArrowheads="1"/>
          </p:cNvSpPr>
          <p:nvPr/>
        </p:nvSpPr>
        <p:spPr bwMode="auto">
          <a:xfrm>
            <a:off x="4076178" y="3772153"/>
            <a:ext cx="2211529" cy="1343877"/>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____% (Chosen </a:t>
            </a:r>
          </a:p>
          <a:p>
            <a:r>
              <a:rPr lang="en-US" sz="2000" dirty="0"/>
              <a:t>by the believer)</a:t>
            </a:r>
          </a:p>
        </p:txBody>
      </p:sp>
      <p:sp>
        <p:nvSpPr>
          <p:cNvPr id="68" name="Rectangle 4">
            <a:extLst>
              <a:ext uri="{FF2B5EF4-FFF2-40B4-BE49-F238E27FC236}">
                <a16:creationId xmlns:a16="http://schemas.microsoft.com/office/drawing/2014/main" id="{719E4D04-C72E-4E47-8F4E-26E08FAF38FE}"/>
              </a:ext>
            </a:extLst>
          </p:cNvPr>
          <p:cNvSpPr>
            <a:spLocks noChangeArrowheads="1"/>
          </p:cNvSpPr>
          <p:nvPr/>
        </p:nvSpPr>
        <p:spPr bwMode="auto">
          <a:xfrm>
            <a:off x="8899475" y="3770995"/>
            <a:ext cx="2632124" cy="133656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Administered by </a:t>
            </a:r>
          </a:p>
          <a:p>
            <a:r>
              <a:rPr lang="en-US" sz="2000" dirty="0"/>
              <a:t>the believer</a:t>
            </a:r>
          </a:p>
        </p:txBody>
      </p:sp>
      <p:sp>
        <p:nvSpPr>
          <p:cNvPr id="69" name="Rectangle 3">
            <a:extLst>
              <a:ext uri="{FF2B5EF4-FFF2-40B4-BE49-F238E27FC236}">
                <a16:creationId xmlns:a16="http://schemas.microsoft.com/office/drawing/2014/main" id="{DDEDC2D0-F05C-0641-ABF0-A85EF6D3CE2E}"/>
              </a:ext>
            </a:extLst>
          </p:cNvPr>
          <p:cNvSpPr>
            <a:spLocks noChangeArrowheads="1"/>
          </p:cNvSpPr>
          <p:nvPr/>
        </p:nvSpPr>
        <p:spPr bwMode="auto">
          <a:xfrm>
            <a:off x="630002" y="5111796"/>
            <a:ext cx="3446176" cy="134619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sz="2000" b="1" dirty="0">
                <a:solidFill>
                  <a:srgbClr val="C19101"/>
                </a:solidFill>
                <a:cs typeface="Arial" panose="020B0604020202020204" pitchFamily="34" charset="0"/>
              </a:rPr>
              <a:t>FREE WILL OFFERINGS </a:t>
            </a:r>
          </a:p>
          <a:p>
            <a:pPr algn="l"/>
            <a:r>
              <a:rPr lang="en-US" sz="2000" dirty="0">
                <a:cs typeface="Arial" panose="020B0604020202020204" pitchFamily="34" charset="0"/>
              </a:rPr>
              <a:t>Special/Seasonal </a:t>
            </a:r>
            <a:r>
              <a:rPr lang="en-US" sz="2000" b="1" dirty="0">
                <a:cs typeface="Arial" panose="020B0604020202020204" pitchFamily="34" charset="0"/>
              </a:rPr>
              <a:t>Projects</a:t>
            </a:r>
            <a:r>
              <a:rPr lang="en-US" sz="2000" dirty="0">
                <a:cs typeface="Arial" panose="020B0604020202020204" pitchFamily="34" charset="0"/>
              </a:rPr>
              <a:t>,</a:t>
            </a:r>
          </a:p>
          <a:p>
            <a:pPr algn="l"/>
            <a:r>
              <a:rPr lang="en-US" sz="2000" dirty="0">
                <a:cs typeface="Arial" panose="020B0604020202020204" pitchFamily="34" charset="0"/>
              </a:rPr>
              <a:t>in addition to/beyond tithe &amp;</a:t>
            </a:r>
          </a:p>
          <a:p>
            <a:pPr algn="l"/>
            <a:r>
              <a:rPr lang="en-US" sz="2000" dirty="0">
                <a:cs typeface="Arial" panose="020B0604020202020204" pitchFamily="34" charset="0"/>
              </a:rPr>
              <a:t>regular/systematic offerings</a:t>
            </a:r>
          </a:p>
        </p:txBody>
      </p:sp>
      <p:sp>
        <p:nvSpPr>
          <p:cNvPr id="70" name="Rectangle 4">
            <a:extLst>
              <a:ext uri="{FF2B5EF4-FFF2-40B4-BE49-F238E27FC236}">
                <a16:creationId xmlns:a16="http://schemas.microsoft.com/office/drawing/2014/main" id="{E7E9C8AB-DAA0-9147-A5F9-94DE89322206}"/>
              </a:ext>
            </a:extLst>
          </p:cNvPr>
          <p:cNvSpPr>
            <a:spLocks noChangeArrowheads="1"/>
          </p:cNvSpPr>
          <p:nvPr/>
        </p:nvSpPr>
        <p:spPr bwMode="auto">
          <a:xfrm>
            <a:off x="4076177" y="5111796"/>
            <a:ext cx="2211529" cy="1348821"/>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2000" dirty="0"/>
          </a:p>
          <a:p>
            <a:r>
              <a:rPr lang="en-US" sz="2000" dirty="0"/>
              <a:t>Not </a:t>
            </a:r>
          </a:p>
          <a:p>
            <a:r>
              <a:rPr lang="en-US" sz="2000" dirty="0"/>
              <a:t>percentage-based</a:t>
            </a:r>
          </a:p>
        </p:txBody>
      </p:sp>
      <p:sp>
        <p:nvSpPr>
          <p:cNvPr id="71" name="Rectangle 4">
            <a:extLst>
              <a:ext uri="{FF2B5EF4-FFF2-40B4-BE49-F238E27FC236}">
                <a16:creationId xmlns:a16="http://schemas.microsoft.com/office/drawing/2014/main" id="{0B031279-2361-C842-BCC0-9EEE958E8BC5}"/>
              </a:ext>
            </a:extLst>
          </p:cNvPr>
          <p:cNvSpPr>
            <a:spLocks noChangeArrowheads="1"/>
          </p:cNvSpPr>
          <p:nvPr/>
        </p:nvSpPr>
        <p:spPr bwMode="auto">
          <a:xfrm>
            <a:off x="8899475" y="5111797"/>
            <a:ext cx="2632123" cy="134882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  Brought to the </a:t>
            </a:r>
          </a:p>
          <a:p>
            <a:r>
              <a:rPr lang="en-US" sz="2000" dirty="0"/>
              <a:t>Storehouse</a:t>
            </a:r>
          </a:p>
        </p:txBody>
      </p:sp>
      <p:sp>
        <p:nvSpPr>
          <p:cNvPr id="72" name="Rectangle 4">
            <a:extLst>
              <a:ext uri="{FF2B5EF4-FFF2-40B4-BE49-F238E27FC236}">
                <a16:creationId xmlns:a16="http://schemas.microsoft.com/office/drawing/2014/main" id="{BE5D7737-B711-B54D-8699-713210415D75}"/>
              </a:ext>
            </a:extLst>
          </p:cNvPr>
          <p:cNvSpPr>
            <a:spLocks noChangeArrowheads="1"/>
          </p:cNvSpPr>
          <p:nvPr/>
        </p:nvSpPr>
        <p:spPr bwMode="auto">
          <a:xfrm>
            <a:off x="6287706" y="2272057"/>
            <a:ext cx="2611772" cy="624266"/>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Regular</a:t>
            </a:r>
          </a:p>
        </p:txBody>
      </p:sp>
      <p:sp>
        <p:nvSpPr>
          <p:cNvPr id="73" name="Rectangle 12">
            <a:extLst>
              <a:ext uri="{FF2B5EF4-FFF2-40B4-BE49-F238E27FC236}">
                <a16:creationId xmlns:a16="http://schemas.microsoft.com/office/drawing/2014/main" id="{8181119A-CA26-2B45-A411-358E1E7FF25A}"/>
              </a:ext>
            </a:extLst>
          </p:cNvPr>
          <p:cNvSpPr>
            <a:spLocks noChangeArrowheads="1"/>
          </p:cNvSpPr>
          <p:nvPr/>
        </p:nvSpPr>
        <p:spPr bwMode="auto">
          <a:xfrm>
            <a:off x="6287704" y="1651000"/>
            <a:ext cx="2611771" cy="62597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rPr>
              <a:t>Regularity</a:t>
            </a:r>
            <a:endParaRPr lang="en-US" sz="3200" b="1" dirty="0">
              <a:solidFill>
                <a:srgbClr val="C19101"/>
              </a:solidFill>
            </a:endParaRPr>
          </a:p>
        </p:txBody>
      </p:sp>
      <p:sp>
        <p:nvSpPr>
          <p:cNvPr id="74" name="Rectangle 4">
            <a:extLst>
              <a:ext uri="{FF2B5EF4-FFF2-40B4-BE49-F238E27FC236}">
                <a16:creationId xmlns:a16="http://schemas.microsoft.com/office/drawing/2014/main" id="{487311B1-A0B7-FD41-AE4A-0A800C77A127}"/>
              </a:ext>
            </a:extLst>
          </p:cNvPr>
          <p:cNvSpPr>
            <a:spLocks noChangeArrowheads="1"/>
          </p:cNvSpPr>
          <p:nvPr/>
        </p:nvSpPr>
        <p:spPr bwMode="auto">
          <a:xfrm>
            <a:off x="6287705" y="2888594"/>
            <a:ext cx="2611772" cy="89421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Regular</a:t>
            </a:r>
          </a:p>
        </p:txBody>
      </p:sp>
      <p:sp>
        <p:nvSpPr>
          <p:cNvPr id="75" name="Rectangle 4">
            <a:extLst>
              <a:ext uri="{FF2B5EF4-FFF2-40B4-BE49-F238E27FC236}">
                <a16:creationId xmlns:a16="http://schemas.microsoft.com/office/drawing/2014/main" id="{399930B0-1F98-894A-8FCD-C7AA8B75B17F}"/>
              </a:ext>
            </a:extLst>
          </p:cNvPr>
          <p:cNvSpPr>
            <a:spLocks noChangeArrowheads="1"/>
          </p:cNvSpPr>
          <p:nvPr/>
        </p:nvSpPr>
        <p:spPr bwMode="auto">
          <a:xfrm>
            <a:off x="6287706" y="3770995"/>
            <a:ext cx="2611772" cy="1340801"/>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Regular</a:t>
            </a:r>
          </a:p>
        </p:txBody>
      </p:sp>
      <p:sp>
        <p:nvSpPr>
          <p:cNvPr id="76" name="Rectangle 4">
            <a:extLst>
              <a:ext uri="{FF2B5EF4-FFF2-40B4-BE49-F238E27FC236}">
                <a16:creationId xmlns:a16="http://schemas.microsoft.com/office/drawing/2014/main" id="{A9051AFB-283A-DE4B-B292-9CB222C90BAF}"/>
              </a:ext>
            </a:extLst>
          </p:cNvPr>
          <p:cNvSpPr>
            <a:spLocks noChangeArrowheads="1"/>
          </p:cNvSpPr>
          <p:nvPr/>
        </p:nvSpPr>
        <p:spPr bwMode="auto">
          <a:xfrm>
            <a:off x="6287705" y="5111796"/>
            <a:ext cx="2611771" cy="1346197"/>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  Seasonal</a:t>
            </a:r>
          </a:p>
        </p:txBody>
      </p:sp>
    </p:spTree>
    <p:extLst>
      <p:ext uri="{BB962C8B-B14F-4D97-AF65-F5344CB8AC3E}">
        <p14:creationId xmlns:p14="http://schemas.microsoft.com/office/powerpoint/2010/main" val="34336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1"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4" grpId="0" animBg="1"/>
      <p:bldP spid="75" grpId="0" animBg="1"/>
      <p:bldP spid="7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about Project Giving or Special Offerings?</a:t>
            </a:r>
            <a:endParaRPr lang="en-US" sz="1600" dirty="0">
              <a:solidFill>
                <a:schemeClr val="bg2">
                  <a:lumMod val="50000"/>
                </a:schemeClr>
              </a:solidFill>
              <a:latin typeface="Gobold Thin Light" panose="02000500000000000000" pitchFamily="2" charset="0"/>
            </a:endParaRPr>
          </a:p>
        </p:txBody>
      </p:sp>
      <p:sp>
        <p:nvSpPr>
          <p:cNvPr id="11" name="Retângulo 2">
            <a:extLst>
              <a:ext uri="{FF2B5EF4-FFF2-40B4-BE49-F238E27FC236}">
                <a16:creationId xmlns:a16="http://schemas.microsoft.com/office/drawing/2014/main" id="{39FB0984-FCF8-3B4A-8CAF-18F3F403C264}"/>
              </a:ext>
            </a:extLst>
          </p:cNvPr>
          <p:cNvSpPr/>
          <p:nvPr/>
        </p:nvSpPr>
        <p:spPr>
          <a:xfrm>
            <a:off x="1056168" y="2546442"/>
            <a:ext cx="10079664" cy="2677656"/>
          </a:xfrm>
          <a:prstGeom prst="rect">
            <a:avLst/>
          </a:prstGeom>
        </p:spPr>
        <p:txBody>
          <a:bodyPr wrap="square">
            <a:spAutoFit/>
          </a:bodyPr>
          <a:lstStyle/>
          <a:p>
            <a:pPr marL="342900" indent="-342900">
              <a:buFontTx/>
              <a:buChar char="-"/>
            </a:pPr>
            <a:r>
              <a:rPr lang="en-US" sz="2400" dirty="0">
                <a:latin typeface="Calibri" pitchFamily="34" charset="0"/>
              </a:rPr>
              <a:t>Must be seriously restricted and used in a very responsible and thoughtful way.</a:t>
            </a:r>
          </a:p>
          <a:p>
            <a:pPr marL="342900" indent="-342900">
              <a:buFontTx/>
              <a:buChar char="-"/>
            </a:pPr>
            <a:endParaRPr lang="en-US" sz="2400" dirty="0">
              <a:latin typeface="Calibri" pitchFamily="34" charset="0"/>
            </a:endParaRPr>
          </a:p>
          <a:p>
            <a:pPr marL="342900" indent="-342900">
              <a:buFontTx/>
              <a:buChar char="-"/>
            </a:pPr>
            <a:r>
              <a:rPr lang="en-US" sz="2400" dirty="0">
                <a:latin typeface="Calibri" pitchFamily="34" charset="0"/>
              </a:rPr>
              <a:t>The body of members will chose very few projects or ministries that will be helped.</a:t>
            </a:r>
          </a:p>
          <a:p>
            <a:pPr marL="342900" indent="-342900">
              <a:buFontTx/>
              <a:buChar char="-"/>
            </a:pPr>
            <a:endParaRPr lang="en-US" sz="2400" dirty="0">
              <a:latin typeface="Calibri" pitchFamily="34" charset="0"/>
            </a:endParaRPr>
          </a:p>
          <a:p>
            <a:pPr marL="342900" indent="-342900">
              <a:buFontTx/>
              <a:buChar char="-"/>
            </a:pPr>
            <a:r>
              <a:rPr lang="en-US" sz="2400" dirty="0">
                <a:latin typeface="Calibri" pitchFamily="34" charset="0"/>
              </a:rPr>
              <a:t>They may be suggested after the regular and systematic offering is practiced.</a:t>
            </a:r>
          </a:p>
        </p:txBody>
      </p:sp>
    </p:spTree>
    <p:extLst>
      <p:ext uri="{BB962C8B-B14F-4D97-AF65-F5344CB8AC3E}">
        <p14:creationId xmlns:p14="http://schemas.microsoft.com/office/powerpoint/2010/main" val="13721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 calcmode="lin" valueType="num">
                                      <p:cBhvr>
                                        <p:cTn id="14"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 calcmode="lin" valueType="num">
                                      <p:cBhvr>
                                        <p:cTn id="21" dur="1000" fill="hold"/>
                                        <p:tgtEl>
                                          <p:spTgt spid="11">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639354" y="478990"/>
            <a:ext cx="1091329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Is the freedom of decision being removed from the giver?</a:t>
            </a:r>
            <a:endParaRPr lang="en-US" sz="1600" dirty="0">
              <a:solidFill>
                <a:schemeClr val="bg2">
                  <a:lumMod val="50000"/>
                </a:schemeClr>
              </a:solidFill>
              <a:latin typeface="Gobold Thin Light" panose="02000500000000000000" pitchFamily="2" charset="0"/>
            </a:endParaRPr>
          </a:p>
        </p:txBody>
      </p:sp>
      <p:sp>
        <p:nvSpPr>
          <p:cNvPr id="11" name="Retângulo 2">
            <a:extLst>
              <a:ext uri="{FF2B5EF4-FFF2-40B4-BE49-F238E27FC236}">
                <a16:creationId xmlns:a16="http://schemas.microsoft.com/office/drawing/2014/main" id="{39FB0984-FCF8-3B4A-8CAF-18F3F403C264}"/>
              </a:ext>
            </a:extLst>
          </p:cNvPr>
          <p:cNvSpPr/>
          <p:nvPr/>
        </p:nvSpPr>
        <p:spPr>
          <a:xfrm>
            <a:off x="1056168" y="2394042"/>
            <a:ext cx="10079664" cy="3416320"/>
          </a:xfrm>
          <a:prstGeom prst="rect">
            <a:avLst/>
          </a:prstGeom>
        </p:spPr>
        <p:txBody>
          <a:bodyPr wrap="square">
            <a:spAutoFit/>
          </a:bodyPr>
          <a:lstStyle/>
          <a:p>
            <a:pPr marL="342900" indent="-342900">
              <a:buFontTx/>
              <a:buChar char="-"/>
            </a:pPr>
            <a:r>
              <a:rPr lang="en-US" sz="2400" dirty="0">
                <a:latin typeface="Calibri" pitchFamily="34" charset="0"/>
              </a:rPr>
              <a:t>Designated offerings will be ever respected.</a:t>
            </a:r>
          </a:p>
          <a:p>
            <a:pPr marL="342900" indent="-342900">
              <a:buFontTx/>
              <a:buChar char="-"/>
            </a:pPr>
            <a:r>
              <a:rPr lang="en-US" sz="2400" dirty="0">
                <a:latin typeface="Calibri" pitchFamily="34" charset="0"/>
              </a:rPr>
              <a:t>Our very system (representative) requires corporate decisions.</a:t>
            </a:r>
          </a:p>
          <a:p>
            <a:pPr marL="342900" indent="-342900">
              <a:buFontTx/>
              <a:buChar char="-"/>
            </a:pPr>
            <a:r>
              <a:rPr lang="en-US" sz="2400" dirty="0">
                <a:latin typeface="Calibri" pitchFamily="34" charset="0"/>
              </a:rPr>
              <a:t>Advantages of the representative system:</a:t>
            </a:r>
          </a:p>
          <a:p>
            <a:pPr marL="800100" lvl="1" indent="-342900">
              <a:buFontTx/>
              <a:buChar char="-"/>
            </a:pPr>
            <a:r>
              <a:rPr lang="en-US" sz="2400" dirty="0">
                <a:latin typeface="Calibri" pitchFamily="34" charset="0"/>
              </a:rPr>
              <a:t>Wiser corporate decisions x limited personal vision.</a:t>
            </a:r>
          </a:p>
          <a:p>
            <a:pPr marL="800100" lvl="1" indent="-342900">
              <a:buFontTx/>
              <a:buChar char="-"/>
            </a:pPr>
            <a:r>
              <a:rPr lang="en-US" sz="2400" dirty="0">
                <a:latin typeface="Calibri" pitchFamily="34" charset="0"/>
              </a:rPr>
              <a:t>Together we go farther and faster.</a:t>
            </a:r>
          </a:p>
          <a:p>
            <a:pPr marL="800100" lvl="1" indent="-342900">
              <a:buFontTx/>
              <a:buChar char="-"/>
            </a:pPr>
            <a:r>
              <a:rPr lang="en-US" sz="2400" dirty="0">
                <a:latin typeface="Calibri" pitchFamily="34" charset="0"/>
              </a:rPr>
              <a:t>It fulfills one of the reasons for the church’s existence – “agency for the support of missions (CS, 47)”.</a:t>
            </a:r>
          </a:p>
          <a:p>
            <a:pPr marL="800100" lvl="1" indent="-342900">
              <a:buFontTx/>
              <a:buChar char="-"/>
            </a:pPr>
            <a:r>
              <a:rPr lang="en-US" sz="2400" dirty="0">
                <a:latin typeface="Calibri" pitchFamily="34" charset="0"/>
              </a:rPr>
              <a:t>It is the only viable way to fulfill the Great Commission.</a:t>
            </a:r>
          </a:p>
          <a:p>
            <a:pPr marL="800100" lvl="1" indent="-342900">
              <a:buFontTx/>
              <a:buChar char="-"/>
            </a:pPr>
            <a:endParaRPr lang="en-US" sz="2400" dirty="0">
              <a:latin typeface="Calibri" pitchFamily="34" charset="0"/>
            </a:endParaRPr>
          </a:p>
        </p:txBody>
      </p:sp>
    </p:spTree>
    <p:extLst>
      <p:ext uri="{BB962C8B-B14F-4D97-AF65-F5344CB8AC3E}">
        <p14:creationId xmlns:p14="http://schemas.microsoft.com/office/powerpoint/2010/main" val="26744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2" end="2"/>
                                            </p:txEl>
                                          </p:spTgt>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 calcmode="lin" valueType="num">
                                      <p:cBhvr>
                                        <p:cTn id="26" dur="1000" fill="hold"/>
                                        <p:tgtEl>
                                          <p:spTgt spid="11">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1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
                                            <p:txEl>
                                              <p:pRg st="3" end="3"/>
                                            </p:txEl>
                                          </p:spTgt>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p:cTn id="31" dur="1000" fill="hold"/>
                                        <p:tgtEl>
                                          <p:spTgt spid="11">
                                            <p:txEl>
                                              <p:pRg st="4" end="4"/>
                                            </p:txEl>
                                          </p:spTgt>
                                        </p:tgtEl>
                                        <p:attrNameLst>
                                          <p:attrName>ppt_x</p:attrName>
                                        </p:attrNameLst>
                                      </p:cBhvr>
                                      <p:tavLst>
                                        <p:tav tm="0">
                                          <p:val>
                                            <p:strVal val="#ppt_x-.2"/>
                                          </p:val>
                                        </p:tav>
                                        <p:tav tm="100000">
                                          <p:val>
                                            <p:strVal val="#ppt_x"/>
                                          </p:val>
                                        </p:tav>
                                      </p:tavLst>
                                    </p:anim>
                                    <p:anim calcmode="lin" valueType="num">
                                      <p:cBhvr>
                                        <p:cTn id="32" dur="1000" fill="hold"/>
                                        <p:tgtEl>
                                          <p:spTgt spid="1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xEl>
                                              <p:pRg st="4" end="4"/>
                                            </p:txEl>
                                          </p:spTgt>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 calcmode="lin" valueType="num">
                                      <p:cBhvr>
                                        <p:cTn id="36" dur="1000" fill="hold"/>
                                        <p:tgtEl>
                                          <p:spTgt spid="11">
                                            <p:txEl>
                                              <p:pRg st="5" end="5"/>
                                            </p:txEl>
                                          </p:spTgt>
                                        </p:tgtEl>
                                        <p:attrNameLst>
                                          <p:attrName>ppt_x</p:attrName>
                                        </p:attrNameLst>
                                      </p:cBhvr>
                                      <p:tavLst>
                                        <p:tav tm="0">
                                          <p:val>
                                            <p:strVal val="#ppt_x-.2"/>
                                          </p:val>
                                        </p:tav>
                                        <p:tav tm="100000">
                                          <p:val>
                                            <p:strVal val="#ppt_x"/>
                                          </p:val>
                                        </p:tav>
                                      </p:tavLst>
                                    </p:anim>
                                    <p:anim calcmode="lin" valueType="num">
                                      <p:cBhvr>
                                        <p:cTn id="37" dur="1000" fill="hold"/>
                                        <p:tgtEl>
                                          <p:spTgt spid="11">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
                                            <p:txEl>
                                              <p:pRg st="5" end="5"/>
                                            </p:txEl>
                                          </p:spTgt>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anim calcmode="lin" valueType="num">
                                      <p:cBhvr>
                                        <p:cTn id="41" dur="1000" fill="hold"/>
                                        <p:tgtEl>
                                          <p:spTgt spid="11">
                                            <p:txEl>
                                              <p:pRg st="6" end="6"/>
                                            </p:txEl>
                                          </p:spTgt>
                                        </p:tgtEl>
                                        <p:attrNameLst>
                                          <p:attrName>ppt_x</p:attrName>
                                        </p:attrNameLst>
                                      </p:cBhvr>
                                      <p:tavLst>
                                        <p:tav tm="0">
                                          <p:val>
                                            <p:strVal val="#ppt_x-.2"/>
                                          </p:val>
                                        </p:tav>
                                        <p:tav tm="100000">
                                          <p:val>
                                            <p:strVal val="#ppt_x"/>
                                          </p:val>
                                        </p:tav>
                                      </p:tavLst>
                                    </p:anim>
                                    <p:anim calcmode="lin" valueType="num">
                                      <p:cBhvr>
                                        <p:cTn id="42" dur="1000" fill="hold"/>
                                        <p:tgtEl>
                                          <p:spTgt spid="11">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In each system of offerings:</a:t>
            </a:r>
          </a:p>
        </p:txBody>
      </p:sp>
      <p:sp>
        <p:nvSpPr>
          <p:cNvPr id="5" name="CaixaDeTexto 4"/>
          <p:cNvSpPr txBox="1"/>
          <p:nvPr/>
        </p:nvSpPr>
        <p:spPr>
          <a:xfrm>
            <a:off x="3027404" y="1951685"/>
            <a:ext cx="6137193" cy="1015663"/>
          </a:xfrm>
          <a:prstGeom prst="rect">
            <a:avLst/>
          </a:prstGeom>
          <a:noFill/>
        </p:spPr>
        <p:txBody>
          <a:bodyPr wrap="none" rtlCol="0">
            <a:spAutoFit/>
          </a:bodyPr>
          <a:lstStyle/>
          <a:p>
            <a:pPr marL="317500" indent="0">
              <a:buNone/>
            </a:pPr>
            <a:r>
              <a:rPr lang="en-US" sz="2400" dirty="0">
                <a:solidFill>
                  <a:schemeClr val="bg2">
                    <a:lumMod val="25000"/>
                  </a:schemeClr>
                </a:solidFill>
                <a:latin typeface="Gobold Thin Light" panose="02000500000000000000" pitchFamily="2" charset="0"/>
              </a:rPr>
              <a:t>The donor’s designated offering is respected. </a:t>
            </a:r>
          </a:p>
          <a:p>
            <a:pPr>
              <a:lnSpc>
                <a:spcPct val="150000"/>
              </a:lnSpc>
            </a:pP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28858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ding-a-book-in-copenhagen-church_-kmoucueh__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3" y="1"/>
            <a:ext cx="12192000" cy="6858000"/>
          </a:xfrm>
          <a:prstGeom prst="rect">
            <a:avLst/>
          </a:prstGeom>
        </p:spPr>
      </p:pic>
      <p:pic>
        <p:nvPicPr>
          <p:cNvPr id="7" name="Imagem 6"/>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063" y="0"/>
            <a:ext cx="12192000" cy="6858001"/>
          </a:xfrm>
          <a:prstGeom prst="rect">
            <a:avLst/>
          </a:prstGeom>
        </p:spPr>
      </p:pic>
      <p:sp>
        <p:nvSpPr>
          <p:cNvPr id="5" name="CaixaDeTexto 4"/>
          <p:cNvSpPr txBox="1"/>
          <p:nvPr/>
        </p:nvSpPr>
        <p:spPr>
          <a:xfrm>
            <a:off x="531222" y="1557772"/>
            <a:ext cx="5551715" cy="3139321"/>
          </a:xfrm>
          <a:prstGeom prst="rect">
            <a:avLst/>
          </a:prstGeom>
          <a:noFill/>
          <a:effectLst/>
        </p:spPr>
        <p:txBody>
          <a:bodyPr wrap="square" rtlCol="0">
            <a:spAutoFit/>
          </a:bodyPr>
          <a:lstStyle/>
          <a:p>
            <a:r>
              <a:rPr lang="en-US" sz="6600" b="1" dirty="0">
                <a:solidFill>
                  <a:schemeClr val="bg1"/>
                </a:solidFill>
                <a:latin typeface="Gobold Bold" panose="02000500000000000000" pitchFamily="2" charset="0"/>
              </a:rPr>
              <a:t>THE COMBINED </a:t>
            </a:r>
          </a:p>
          <a:p>
            <a:r>
              <a:rPr lang="en-US" sz="6600" b="1" dirty="0">
                <a:solidFill>
                  <a:schemeClr val="bg1"/>
                </a:solidFill>
                <a:latin typeface="Gobold Bold" panose="02000500000000000000" pitchFamily="2" charset="0"/>
              </a:rPr>
              <a:t>OFFERING PLAN</a:t>
            </a:r>
          </a:p>
          <a:p>
            <a:endParaRPr lang="pt-BR" sz="6600" dirty="0">
              <a:solidFill>
                <a:schemeClr val="bg1"/>
              </a:solidFill>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88" y="688365"/>
            <a:ext cx="3048006" cy="673609"/>
          </a:xfrm>
          <a:prstGeom prst="rect">
            <a:avLst/>
          </a:prstGeom>
        </p:spPr>
      </p:pic>
      <p:sp>
        <p:nvSpPr>
          <p:cNvPr id="8" name="CaixaDeTexto 7"/>
          <p:cNvSpPr txBox="1"/>
          <p:nvPr/>
        </p:nvSpPr>
        <p:spPr>
          <a:xfrm>
            <a:off x="1642507" y="5843168"/>
            <a:ext cx="3390672" cy="430887"/>
          </a:xfrm>
          <a:prstGeom prst="rect">
            <a:avLst/>
          </a:prstGeom>
          <a:noFill/>
        </p:spPr>
        <p:txBody>
          <a:bodyPr wrap="none" rtlCol="0">
            <a:spAutoFit/>
          </a:bodyPr>
          <a:lstStyle/>
          <a:p>
            <a:r>
              <a:rPr lang="en-US" sz="1100" dirty="0">
                <a:solidFill>
                  <a:schemeClr val="bg1"/>
                </a:solidFill>
                <a:latin typeface="Gobold Thin Light" panose="02000500000000000000" pitchFamily="2" charset="0"/>
              </a:rPr>
              <a:t>Based on Mario Niño’s article (DS Jul/Sep 2017)</a:t>
            </a:r>
          </a:p>
          <a:p>
            <a:pPr algn="r"/>
            <a:r>
              <a:rPr lang="en-US" sz="1100" dirty="0">
                <a:solidFill>
                  <a:schemeClr val="bg1"/>
                </a:solidFill>
                <a:latin typeface="Gobold Thin Light" panose="02000500000000000000" pitchFamily="2" charset="0"/>
              </a:rPr>
              <a:t>Maria </a:t>
            </a:r>
            <a:r>
              <a:rPr lang="en-US" sz="1100" dirty="0" err="1">
                <a:solidFill>
                  <a:schemeClr val="bg1"/>
                </a:solidFill>
                <a:latin typeface="Gobold Thin Light" panose="02000500000000000000" pitchFamily="2" charset="0"/>
              </a:rPr>
              <a:t>Ovando</a:t>
            </a:r>
            <a:r>
              <a:rPr lang="en-US" sz="1100" dirty="0">
                <a:solidFill>
                  <a:schemeClr val="bg1"/>
                </a:solidFill>
                <a:latin typeface="Gobold Thin Light" panose="02000500000000000000" pitchFamily="2" charset="0"/>
              </a:rPr>
              <a:t>-Gibson and Jean-Luc </a:t>
            </a:r>
            <a:r>
              <a:rPr lang="en-US" sz="1100" dirty="0" err="1">
                <a:solidFill>
                  <a:schemeClr val="bg1"/>
                </a:solidFill>
                <a:latin typeface="Gobold Thin Light" panose="02000500000000000000" pitchFamily="2" charset="0"/>
              </a:rPr>
              <a:t>Lézeau’s</a:t>
            </a:r>
            <a:r>
              <a:rPr lang="en-US" sz="1100" dirty="0">
                <a:solidFill>
                  <a:schemeClr val="bg1"/>
                </a:solidFill>
                <a:latin typeface="Gobold Thin Light" panose="02000500000000000000" pitchFamily="2" charset="0"/>
              </a:rPr>
              <a:t> presentation</a:t>
            </a:r>
            <a:endParaRPr lang="pt-BR" sz="1100" dirty="0">
              <a:solidFill>
                <a:schemeClr val="bg1"/>
              </a:solidFill>
              <a:latin typeface="Gobold Thin Light" panose="02000500000000000000" pitchFamily="2" charset="0"/>
            </a:endParaRPr>
          </a:p>
        </p:txBody>
      </p:sp>
      <p:pic>
        <p:nvPicPr>
          <p:cNvPr id="10"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5707741"/>
            <a:ext cx="728107" cy="7017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011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CaixaDeTexto 1"/>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Challenges</a:t>
            </a:r>
          </a:p>
        </p:txBody>
      </p:sp>
      <p:sp>
        <p:nvSpPr>
          <p:cNvPr id="3" name="CaixaDeTexto 2"/>
          <p:cNvSpPr txBox="1"/>
          <p:nvPr/>
        </p:nvSpPr>
        <p:spPr>
          <a:xfrm>
            <a:off x="728670" y="1951685"/>
            <a:ext cx="4389395" cy="3785652"/>
          </a:xfrm>
          <a:prstGeom prst="rect">
            <a:avLst/>
          </a:prstGeom>
          <a:noFill/>
        </p:spPr>
        <p:txBody>
          <a:bodyPr wrap="square" rtlCol="0">
            <a:spAutoFit/>
          </a:bodyPr>
          <a:lstStyle/>
          <a:p>
            <a:pPr lvl="0">
              <a:lnSpc>
                <a:spcPct val="150000"/>
              </a:lnSpc>
            </a:pPr>
            <a:r>
              <a:rPr lang="en-US" sz="2400" dirty="0">
                <a:solidFill>
                  <a:schemeClr val="bg2">
                    <a:lumMod val="25000"/>
                  </a:schemeClr>
                </a:solidFill>
                <a:latin typeface="Gobold Thin Light" panose="02000500000000000000" pitchFamily="2" charset="0"/>
              </a:rPr>
              <a:t>- How many offerings do we have     </a:t>
            </a:r>
          </a:p>
          <a:p>
            <a:pPr lvl="0"/>
            <a:r>
              <a:rPr lang="en-US" sz="2400" dirty="0">
                <a:solidFill>
                  <a:schemeClr val="bg2">
                    <a:lumMod val="25000"/>
                  </a:schemeClr>
                </a:solidFill>
                <a:latin typeface="Gobold Thin Light" panose="02000500000000000000" pitchFamily="2" charset="0"/>
              </a:rPr>
              <a:t>   in the Adventist Church?</a:t>
            </a:r>
          </a:p>
          <a:p>
            <a:pPr lvl="0">
              <a:lnSpc>
                <a:spcPct val="150000"/>
              </a:lnSpc>
            </a:pPr>
            <a:endParaRPr lang="en-US" sz="2400" dirty="0">
              <a:solidFill>
                <a:schemeClr val="bg2">
                  <a:lumMod val="25000"/>
                </a:schemeClr>
              </a:solidFill>
              <a:latin typeface="Gobold Thin Light" panose="02000500000000000000" pitchFamily="2" charset="0"/>
            </a:endParaRPr>
          </a:p>
          <a:p>
            <a:pPr lvl="0">
              <a:lnSpc>
                <a:spcPct val="150000"/>
              </a:lnSpc>
            </a:pPr>
            <a:r>
              <a:rPr lang="en-US" sz="2400" dirty="0">
                <a:solidFill>
                  <a:schemeClr val="bg2">
                    <a:lumMod val="25000"/>
                  </a:schemeClr>
                </a:solidFill>
                <a:latin typeface="Gobold Thin Light" panose="02000500000000000000" pitchFamily="2" charset="0"/>
              </a:rPr>
              <a:t>- Where do they go?</a:t>
            </a:r>
          </a:p>
          <a:p>
            <a:pPr marL="342900" lvl="0" indent="-342900">
              <a:lnSpc>
                <a:spcPct val="150000"/>
              </a:lnSpc>
              <a:buFontTx/>
              <a:buChar char="-"/>
            </a:pPr>
            <a:endParaRPr lang="en-US" sz="2400" dirty="0">
              <a:solidFill>
                <a:schemeClr val="bg2">
                  <a:lumMod val="25000"/>
                </a:schemeClr>
              </a:solidFill>
              <a:latin typeface="Gobold Thin Light" panose="02000500000000000000" pitchFamily="2" charset="0"/>
            </a:endParaRPr>
          </a:p>
          <a:p>
            <a:pPr lvl="0">
              <a:lnSpc>
                <a:spcPct val="150000"/>
              </a:lnSpc>
            </a:pPr>
            <a:r>
              <a:rPr lang="en-US" sz="2400" dirty="0">
                <a:solidFill>
                  <a:schemeClr val="bg2">
                    <a:lumMod val="25000"/>
                  </a:schemeClr>
                </a:solidFill>
                <a:latin typeface="Gobold Thin Light" panose="02000500000000000000" pitchFamily="2" charset="0"/>
              </a:rPr>
              <a:t>- How are they spent?</a:t>
            </a:r>
          </a:p>
          <a:p>
            <a:pPr>
              <a:lnSpc>
                <a:spcPct val="150000"/>
              </a:lnSpc>
            </a:pPr>
            <a:endParaRPr lang="pt-BR"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241856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Mission Offering Fund</a:t>
            </a:r>
          </a:p>
        </p:txBody>
      </p:sp>
      <p:sp>
        <p:nvSpPr>
          <p:cNvPr id="4" name="CaixaDeTexto 3"/>
          <p:cNvSpPr txBox="1"/>
          <p:nvPr/>
        </p:nvSpPr>
        <p:spPr>
          <a:xfrm>
            <a:off x="728670" y="1951685"/>
            <a:ext cx="4389395" cy="2862322"/>
          </a:xfrm>
          <a:prstGeom prst="rect">
            <a:avLst/>
          </a:prstGeom>
          <a:noFill/>
        </p:spPr>
        <p:txBody>
          <a:bodyPr wrap="square" rtlCol="0">
            <a:spAutoFit/>
          </a:bodyPr>
          <a:lstStyle/>
          <a:p>
            <a:pPr>
              <a:lnSpc>
                <a:spcPct val="150000"/>
              </a:lnSpc>
            </a:pPr>
            <a:r>
              <a:rPr lang="en-US" sz="2400" dirty="0">
                <a:solidFill>
                  <a:schemeClr val="bg2">
                    <a:lumMod val="25000"/>
                  </a:schemeClr>
                </a:solidFill>
                <a:latin typeface="Gobold Thin Light" panose="02000500000000000000" pitchFamily="2" charset="0"/>
              </a:rPr>
              <a:t>- Sabbath School</a:t>
            </a:r>
          </a:p>
          <a:p>
            <a:pPr>
              <a:lnSpc>
                <a:spcPct val="150000"/>
              </a:lnSpc>
            </a:pPr>
            <a:r>
              <a:rPr lang="en-US" sz="2400" dirty="0">
                <a:solidFill>
                  <a:schemeClr val="bg2">
                    <a:lumMod val="25000"/>
                  </a:schemeClr>
                </a:solidFill>
                <a:latin typeface="Gobold Thin Light" panose="02000500000000000000" pitchFamily="2" charset="0"/>
              </a:rPr>
              <a:t>- Birthday-Thank You</a:t>
            </a:r>
          </a:p>
          <a:p>
            <a:pPr>
              <a:lnSpc>
                <a:spcPct val="150000"/>
              </a:lnSpc>
            </a:pPr>
            <a:r>
              <a:rPr lang="en-US" sz="2400" dirty="0">
                <a:solidFill>
                  <a:schemeClr val="bg2">
                    <a:lumMod val="25000"/>
                  </a:schemeClr>
                </a:solidFill>
                <a:latin typeface="Gobold Thin Light" panose="02000500000000000000" pitchFamily="2" charset="0"/>
              </a:rPr>
              <a:t>- Mission Extension</a:t>
            </a:r>
          </a:p>
          <a:p>
            <a:pPr>
              <a:lnSpc>
                <a:spcPct val="150000"/>
              </a:lnSpc>
            </a:pPr>
            <a:r>
              <a:rPr lang="en-US" sz="2400" dirty="0">
                <a:solidFill>
                  <a:schemeClr val="bg2">
                    <a:lumMod val="25000"/>
                  </a:schemeClr>
                </a:solidFill>
                <a:latin typeface="Gobold Thin Light" panose="02000500000000000000" pitchFamily="2" charset="0"/>
              </a:rPr>
              <a:t>- Annual Sacrifice</a:t>
            </a:r>
          </a:p>
          <a:p>
            <a:pPr>
              <a:lnSpc>
                <a:spcPct val="150000"/>
              </a:lnSpc>
            </a:pPr>
            <a:r>
              <a:rPr lang="en-US" sz="2400" dirty="0">
                <a:solidFill>
                  <a:schemeClr val="bg2">
                    <a:lumMod val="25000"/>
                  </a:schemeClr>
                </a:solidFill>
                <a:latin typeface="Gobold Thin Light" panose="02000500000000000000" pitchFamily="2" charset="0"/>
              </a:rPr>
              <a:t>- Investment Fund</a:t>
            </a:r>
            <a:endParaRPr lang="pt-BR"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0958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5" y="-10957"/>
            <a:ext cx="12237281" cy="6883471"/>
          </a:xfrm>
          <a:prstGeom prst="rect">
            <a:avLst/>
          </a:prstGeom>
        </p:spPr>
      </p:pic>
      <p:sp>
        <p:nvSpPr>
          <p:cNvPr id="3" name="CaixaDeTexto 2"/>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Specific Offerings</a:t>
            </a:r>
          </a:p>
        </p:txBody>
      </p:sp>
      <p:sp>
        <p:nvSpPr>
          <p:cNvPr id="4" name="CaixaDeTexto 3"/>
          <p:cNvSpPr txBox="1"/>
          <p:nvPr/>
        </p:nvSpPr>
        <p:spPr>
          <a:xfrm>
            <a:off x="728670" y="1951685"/>
            <a:ext cx="3378873" cy="3416320"/>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Thirteenth </a:t>
            </a:r>
          </a:p>
          <a:p>
            <a:r>
              <a:rPr lang="en-US" sz="2400" dirty="0">
                <a:solidFill>
                  <a:schemeClr val="bg2">
                    <a:lumMod val="25000"/>
                  </a:schemeClr>
                </a:solidFill>
                <a:latin typeface="Gobold Thin Light" panose="02000500000000000000" pitchFamily="2" charset="0"/>
              </a:rPr>
              <a:t>  Sabbath Offering</a:t>
            </a:r>
          </a:p>
          <a:p>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AWR</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ADRA</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Religious Liberty</a:t>
            </a:r>
          </a:p>
          <a:p>
            <a:pPr marL="342900" indent="-342900">
              <a:buFontTx/>
              <a:buChar char="-"/>
            </a:pPr>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3689585" y="1951685"/>
            <a:ext cx="3378873" cy="1938992"/>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Voice of Prophecy</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Women’s Ministries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TV Ministries</a:t>
            </a:r>
          </a:p>
        </p:txBody>
      </p:sp>
    </p:spTree>
    <p:extLst>
      <p:ext uri="{BB962C8B-B14F-4D97-AF65-F5344CB8AC3E}">
        <p14:creationId xmlns:p14="http://schemas.microsoft.com/office/powerpoint/2010/main" val="28847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6069</TotalTime>
  <Words>3072</Words>
  <Application>Microsoft Macintosh PowerPoint</Application>
  <PresentationFormat>Widescreen</PresentationFormat>
  <Paragraphs>381</Paragraphs>
  <Slides>60</Slides>
  <Notes>29</Notes>
  <HiddenSlides>1</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Gobold</vt:lpstr>
      <vt:lpstr>Gobold Bold</vt:lpstr>
      <vt:lpstr>Gobold Thin Light</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Vitor Moreira santos</dc:creator>
  <cp:lastModifiedBy>Cathy Boldeau</cp:lastModifiedBy>
  <cp:revision>99</cp:revision>
  <dcterms:created xsi:type="dcterms:W3CDTF">2017-09-24T20:34:44Z</dcterms:created>
  <dcterms:modified xsi:type="dcterms:W3CDTF">2024-05-14T18:49:32Z</dcterms:modified>
</cp:coreProperties>
</file>